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6"/>
  </p:notesMasterIdLst>
  <p:handoutMasterIdLst>
    <p:handoutMasterId r:id="rId67"/>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579" autoAdjust="0"/>
  </p:normalViewPr>
  <p:slideViewPr>
    <p:cSldViewPr>
      <p:cViewPr>
        <p:scale>
          <a:sx n="56" d="100"/>
          <a:sy n="56" d="100"/>
        </p:scale>
        <p:origin x="-1022" y="34"/>
      </p:cViewPr>
      <p:guideLst>
        <p:guide orient="horz" pos="2160"/>
        <p:guide pos="2880"/>
      </p:guideLst>
    </p:cSldViewPr>
  </p:slideViewPr>
  <p:outlineViewPr>
    <p:cViewPr>
      <p:scale>
        <a:sx n="33" d="100"/>
        <a:sy n="33" d="100"/>
      </p:scale>
      <p:origin x="0" y="63149"/>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tr-TR" smtClean="0"/>
              <a:t>Tahir ÖZAKKAŞ, M.D., Ph.D.</a:t>
            </a:r>
            <a:endParaRPr lang="tr-T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D4FCB80-1672-4838-A6E0-A57520E62639}" type="datetimeFigureOut">
              <a:rPr lang="tr-TR" smtClean="0"/>
              <a:t>27.08.2011</a:t>
            </a:fld>
            <a:endParaRPr lang="tr-T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tr-TR" smtClean="0"/>
              <a:t>Psikoterapi Enstitüsü</a:t>
            </a:r>
            <a:endParaRPr lang="tr-T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D0C220-3BEC-407F-AED1-28B877DAF88A}" type="slidenum">
              <a:rPr lang="tr-TR" smtClean="0"/>
              <a:t>‹#›</a:t>
            </a:fld>
            <a:endParaRPr lang="tr-TR"/>
          </a:p>
        </p:txBody>
      </p:sp>
    </p:spTree>
    <p:extLst>
      <p:ext uri="{BB962C8B-B14F-4D97-AF65-F5344CB8AC3E}">
        <p14:creationId xmlns:p14="http://schemas.microsoft.com/office/powerpoint/2010/main" val="2978673067"/>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tr-TR" smtClean="0"/>
              <a:t>Tahir ÖZAKKAŞ, M.D., Ph.D.</a:t>
            </a:r>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34AC62-A67F-4640-BCAC-F6E83A23C32E}" type="datetimeFigureOut">
              <a:rPr lang="tr-TR" smtClean="0"/>
              <a:t>27.08.2011</a:t>
            </a:fld>
            <a:endParaRPr lang="tr-T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tr-TR" smtClean="0"/>
              <a:t>Psikoterapi Enstitüsü</a:t>
            </a:r>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34A062-ADD7-497D-98DC-80C04F00BA6E}" type="slidenum">
              <a:rPr lang="tr-TR" smtClean="0"/>
              <a:t>‹#›</a:t>
            </a:fld>
            <a:endParaRPr lang="tr-TR"/>
          </a:p>
        </p:txBody>
      </p:sp>
    </p:spTree>
    <p:extLst>
      <p:ext uri="{BB962C8B-B14F-4D97-AF65-F5344CB8AC3E}">
        <p14:creationId xmlns:p14="http://schemas.microsoft.com/office/powerpoint/2010/main" val="3810395137"/>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r>
              <a:rPr lang="tr-TR" smtClean="0"/>
              <a:t>27.08.2011</a:t>
            </a:r>
            <a:endParaRPr lang="tr-TR"/>
          </a:p>
        </p:txBody>
      </p:sp>
      <p:sp>
        <p:nvSpPr>
          <p:cNvPr id="19" name="Footer Placeholder 18"/>
          <p:cNvSpPr>
            <a:spLocks noGrp="1"/>
          </p:cNvSpPr>
          <p:nvPr>
            <p:ph type="ftr" sz="quarter" idx="11"/>
          </p:nvPr>
        </p:nvSpPr>
        <p:spPr>
          <a:xfrm>
            <a:off x="4139952" y="6407944"/>
            <a:ext cx="2590801" cy="365125"/>
          </a:xfrm>
        </p:spPr>
        <p:txBody>
          <a:bodyPr/>
          <a:lstStyle>
            <a:lvl1pPr>
              <a:defRPr>
                <a:solidFill>
                  <a:schemeClr val="accent1">
                    <a:tint val="20000"/>
                  </a:schemeClr>
                </a:solidFill>
              </a:defRPr>
            </a:lvl1pPr>
            <a:extLst/>
          </a:lstStyle>
          <a:p>
            <a:r>
              <a:rPr lang="tr-TR" smtClean="0"/>
              <a:t>Tahir ÖZAKKAŞ Psikoterapi Enstitüsü /Darıca 2011</a:t>
            </a:r>
            <a:endParaRPr lang="tr-T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645DF997-8BDE-40D7-9B91-58B148D5EADA}"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r>
              <a:rPr lang="tr-TR" smtClean="0"/>
              <a:t>27.08.2011</a:t>
            </a:r>
            <a:endParaRPr lang="tr-TR"/>
          </a:p>
        </p:txBody>
      </p:sp>
      <p:sp>
        <p:nvSpPr>
          <p:cNvPr id="5" name="Footer Placeholder 4"/>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extLst/>
          </a:lstStyle>
          <a:p>
            <a:fld id="{645DF997-8BDE-40D7-9B91-58B148D5EAD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r>
              <a:rPr lang="tr-TR" smtClean="0"/>
              <a:t>27.08.2011</a:t>
            </a:r>
            <a:endParaRPr lang="tr-TR"/>
          </a:p>
        </p:txBody>
      </p:sp>
      <p:sp>
        <p:nvSpPr>
          <p:cNvPr id="5" name="Footer Placeholder 4"/>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extLst/>
          </a:lstStyle>
          <a:p>
            <a:fld id="{645DF997-8BDE-40D7-9B91-58B148D5EADA}"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r>
              <a:rPr lang="tr-TR" smtClean="0"/>
              <a:t>27.08.2011</a:t>
            </a:r>
            <a:endParaRPr lang="tr-TR"/>
          </a:p>
        </p:txBody>
      </p:sp>
      <p:sp>
        <p:nvSpPr>
          <p:cNvPr id="5" name="Footer Placeholder 4"/>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extLst/>
          </a:lstStyle>
          <a:p>
            <a:fld id="{645DF997-8BDE-40D7-9B91-58B148D5EADA}" type="slidenum">
              <a:rPr lang="tr-TR" smtClean="0"/>
              <a:pPr/>
              <a:t>‹#›</a:t>
            </a:fld>
            <a:endParaRPr lang="tr-T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r>
              <a:rPr lang="tr-TR" smtClean="0"/>
              <a:t>27.08.2011</a:t>
            </a:r>
            <a:endParaRPr lang="tr-TR"/>
          </a:p>
        </p:txBody>
      </p:sp>
      <p:sp>
        <p:nvSpPr>
          <p:cNvPr id="5" name="Footer Placeholder 4"/>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extLst/>
          </a:lstStyle>
          <a:p>
            <a:fld id="{645DF997-8BDE-40D7-9B91-58B148D5EADA}" type="slidenum">
              <a:rPr lang="tr-TR" smtClean="0"/>
              <a:pPr/>
              <a:t>‹#›</a:t>
            </a:fld>
            <a:endParaRPr lang="tr-T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r>
              <a:rPr lang="tr-TR" smtClean="0"/>
              <a:t>27.08.2011</a:t>
            </a:r>
            <a:endParaRPr lang="tr-TR"/>
          </a:p>
        </p:txBody>
      </p:sp>
      <p:sp>
        <p:nvSpPr>
          <p:cNvPr id="6" name="Footer Placeholder 5"/>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7" name="Slide Number Placeholder 6"/>
          <p:cNvSpPr>
            <a:spLocks noGrp="1"/>
          </p:cNvSpPr>
          <p:nvPr>
            <p:ph type="sldNum" sz="quarter" idx="12"/>
          </p:nvPr>
        </p:nvSpPr>
        <p:spPr/>
        <p:txBody>
          <a:bodyPr/>
          <a:lstStyle>
            <a:extLst/>
          </a:lstStyle>
          <a:p>
            <a:fld id="{645DF997-8BDE-40D7-9B91-58B148D5EADA}" type="slidenum">
              <a:rPr lang="tr-TR" smtClean="0"/>
              <a:pPr/>
              <a:t>‹#›</a:t>
            </a:fld>
            <a:endParaRPr lang="tr-T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r>
              <a:rPr lang="tr-TR" smtClean="0"/>
              <a:t>27.08.2011</a:t>
            </a:r>
            <a:endParaRPr lang="tr-TR"/>
          </a:p>
        </p:txBody>
      </p:sp>
      <p:sp>
        <p:nvSpPr>
          <p:cNvPr id="8" name="Footer Placeholder 7"/>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9" name="Slide Number Placeholder 8"/>
          <p:cNvSpPr>
            <a:spLocks noGrp="1"/>
          </p:cNvSpPr>
          <p:nvPr>
            <p:ph type="sldNum" sz="quarter" idx="12"/>
          </p:nvPr>
        </p:nvSpPr>
        <p:spPr/>
        <p:txBody>
          <a:bodyPr/>
          <a:lstStyle>
            <a:extLst/>
          </a:lstStyle>
          <a:p>
            <a:fld id="{645DF997-8BDE-40D7-9B91-58B148D5EADA}"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r>
              <a:rPr lang="tr-TR" smtClean="0"/>
              <a:t>27.08.2011</a:t>
            </a:r>
            <a:endParaRPr lang="tr-TR"/>
          </a:p>
        </p:txBody>
      </p:sp>
      <p:sp>
        <p:nvSpPr>
          <p:cNvPr id="4" name="Footer Placeholder 3"/>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5" name="Slide Number Placeholder 4"/>
          <p:cNvSpPr>
            <a:spLocks noGrp="1"/>
          </p:cNvSpPr>
          <p:nvPr>
            <p:ph type="sldNum" sz="quarter" idx="12"/>
          </p:nvPr>
        </p:nvSpPr>
        <p:spPr/>
        <p:txBody>
          <a:bodyPr/>
          <a:lstStyle>
            <a:extLst/>
          </a:lstStyle>
          <a:p>
            <a:fld id="{645DF997-8BDE-40D7-9B91-58B148D5EADA}" type="slidenum">
              <a:rPr lang="tr-TR" smtClean="0"/>
              <a:pPr/>
              <a:t>‹#›</a:t>
            </a:fld>
            <a:endParaRPr lang="tr-T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r>
              <a:rPr lang="tr-TR" smtClean="0"/>
              <a:t>27.08.2011</a:t>
            </a:r>
            <a:endParaRPr lang="tr-TR"/>
          </a:p>
        </p:txBody>
      </p:sp>
      <p:sp>
        <p:nvSpPr>
          <p:cNvPr id="3" name="Footer Placeholder 2"/>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4" name="Slide Number Placeholder 3"/>
          <p:cNvSpPr>
            <a:spLocks noGrp="1"/>
          </p:cNvSpPr>
          <p:nvPr>
            <p:ph type="sldNum" sz="quarter" idx="12"/>
          </p:nvPr>
        </p:nvSpPr>
        <p:spPr/>
        <p:txBody>
          <a:bodyPr/>
          <a:lstStyle>
            <a:extLst/>
          </a:lstStyle>
          <a:p>
            <a:fld id="{645DF997-8BDE-40D7-9B91-58B148D5EAD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r>
              <a:rPr lang="tr-TR" smtClean="0"/>
              <a:t>27.08.2011</a:t>
            </a:r>
            <a:endParaRPr lang="tr-TR"/>
          </a:p>
        </p:txBody>
      </p:sp>
      <p:sp>
        <p:nvSpPr>
          <p:cNvPr id="6" name="Footer Placeholder 5"/>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7" name="Slide Number Placeholder 6"/>
          <p:cNvSpPr>
            <a:spLocks noGrp="1"/>
          </p:cNvSpPr>
          <p:nvPr>
            <p:ph type="sldNum" sz="quarter" idx="12"/>
          </p:nvPr>
        </p:nvSpPr>
        <p:spPr/>
        <p:txBody>
          <a:bodyPr/>
          <a:lstStyle>
            <a:extLst/>
          </a:lstStyle>
          <a:p>
            <a:fld id="{645DF997-8BDE-40D7-9B91-58B148D5EADA}"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r>
              <a:rPr lang="tr-TR" smtClean="0"/>
              <a:t>27.08.2011</a:t>
            </a:r>
            <a:endParaRPr lang="tr-T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tr-TR" smtClean="0"/>
              <a:t>Tahir ÖZAKKAŞ Psikoterapi Enstitüsü /Darıca 2011</a:t>
            </a:r>
            <a:endParaRPr lang="tr-T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645DF997-8BDE-40D7-9B91-58B148D5EADA}" type="slidenum">
              <a:rPr lang="tr-TR" smtClean="0"/>
              <a:pPr/>
              <a:t>‹#›</a:t>
            </a:fld>
            <a:endParaRPr lang="tr-T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r>
              <a:rPr lang="tr-TR" smtClean="0"/>
              <a:t>27.08.2011</a:t>
            </a:r>
            <a:endParaRPr lang="tr-T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tr-TR" smtClean="0"/>
              <a:t>Tahir ÖZAKKAŞ Psikoterapi Enstitüsü /Darıca 2011</a:t>
            </a:r>
            <a:endParaRPr lang="tr-T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45DF997-8BDE-40D7-9B91-58B148D5EADA}"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32657"/>
            <a:ext cx="7772400" cy="3267794"/>
          </a:xfrm>
        </p:spPr>
        <p:txBody>
          <a:bodyPr>
            <a:noAutofit/>
          </a:bodyPr>
          <a:lstStyle/>
          <a:p>
            <a:r>
              <a:rPr lang="tr-TR" sz="3600" b="1" cap="all" dirty="0" smtClean="0"/>
              <a:t>DuygulanImIn Düzenlenmesİ</a:t>
            </a:r>
            <a:r>
              <a:rPr lang="tr-TR" sz="3600" dirty="0" smtClean="0"/>
              <a:t/>
            </a:r>
            <a:br>
              <a:rPr lang="tr-TR" sz="3600" dirty="0" smtClean="0"/>
            </a:br>
            <a:r>
              <a:rPr lang="tr-TR" sz="3600" b="1" cap="all" dirty="0" smtClean="0"/>
              <a:t>ve Kİşİlİğİn Temellerİ</a:t>
            </a:r>
            <a:r>
              <a:rPr lang="tr-TR" sz="3600" dirty="0" smtClean="0"/>
              <a:t/>
            </a:r>
            <a:br>
              <a:rPr lang="tr-TR" sz="3600" dirty="0" smtClean="0"/>
            </a:br>
            <a:r>
              <a:rPr lang="tr-TR" sz="3600" i="1" dirty="0" smtClean="0"/>
              <a:t>Duygusal Gelişimin Nörobiyolojisi</a:t>
            </a:r>
            <a:br>
              <a:rPr lang="tr-TR" sz="3600" i="1" dirty="0" smtClean="0"/>
            </a:br>
            <a:r>
              <a:rPr lang="tr-TR" sz="2500" i="1" dirty="0" smtClean="0"/>
              <a:t/>
            </a:r>
            <a:br>
              <a:rPr lang="tr-TR" sz="2500" i="1" dirty="0" smtClean="0"/>
            </a:br>
            <a:r>
              <a:rPr lang="tr-TR" sz="3600" b="1" dirty="0"/>
              <a:t>BÖLÜM </a:t>
            </a:r>
            <a:r>
              <a:rPr lang="tr-TR" sz="3600" b="1" dirty="0" smtClean="0"/>
              <a:t>6 GÖRSEL DENEYİMLER VE SOSYODUYGUSAL GELİŞİM</a:t>
            </a:r>
            <a:br>
              <a:rPr lang="tr-TR" sz="3600" b="1" dirty="0" smtClean="0"/>
            </a:br>
            <a:endParaRPr lang="tr-TR" sz="1000" dirty="0"/>
          </a:p>
        </p:txBody>
      </p:sp>
      <p:sp>
        <p:nvSpPr>
          <p:cNvPr id="3" name="Subtitle 2"/>
          <p:cNvSpPr>
            <a:spLocks noGrp="1"/>
          </p:cNvSpPr>
          <p:nvPr>
            <p:ph type="subTitle" idx="1"/>
          </p:nvPr>
        </p:nvSpPr>
        <p:spPr>
          <a:xfrm>
            <a:off x="685800" y="3611606"/>
            <a:ext cx="7772400" cy="2337673"/>
          </a:xfrm>
        </p:spPr>
        <p:txBody>
          <a:bodyPr>
            <a:normAutofit/>
          </a:bodyPr>
          <a:lstStyle/>
          <a:p>
            <a:r>
              <a:rPr lang="tr-TR" b="1" cap="all" dirty="0"/>
              <a:t>Allan N. Schore</a:t>
            </a:r>
            <a:endParaRPr lang="tr-TR" dirty="0"/>
          </a:p>
          <a:p>
            <a:r>
              <a:rPr lang="tr-TR" i="1" dirty="0"/>
              <a:t>California Üniversitesi Los Angeles Tıp Fakültesi Psikiyatri ve Biyodavranışsal Bilimler Bölümü</a:t>
            </a:r>
            <a:endParaRPr lang="tr-TR" dirty="0"/>
          </a:p>
          <a:p>
            <a:pPr algn="ctr"/>
            <a:r>
              <a:rPr lang="tr-TR" dirty="0">
                <a:solidFill>
                  <a:srgbClr val="FFFF00"/>
                </a:solidFill>
              </a:rPr>
              <a:t>Tahir Özakkaş Psikoterapi Enstitüsü</a:t>
            </a:r>
          </a:p>
          <a:p>
            <a:pPr algn="ctr"/>
            <a:endParaRPr lang="tr-TR" dirty="0"/>
          </a:p>
        </p:txBody>
      </p:sp>
      <p:sp>
        <p:nvSpPr>
          <p:cNvPr id="4" name="Date Placeholder 3"/>
          <p:cNvSpPr>
            <a:spLocks noGrp="1"/>
          </p:cNvSpPr>
          <p:nvPr>
            <p:ph type="dt" sz="half" idx="10"/>
          </p:nvPr>
        </p:nvSpPr>
        <p:spPr/>
        <p:txBody>
          <a:bodyPr/>
          <a:lstStyle/>
          <a:p>
            <a:r>
              <a:rPr lang="tr-TR" smtClean="0"/>
              <a:t>27.08.2011</a:t>
            </a:r>
            <a:endParaRPr lang="tr-TR"/>
          </a:p>
        </p:txBody>
      </p:sp>
      <p:sp>
        <p:nvSpPr>
          <p:cNvPr id="5" name="Slide Number Placeholder 4"/>
          <p:cNvSpPr>
            <a:spLocks noGrp="1"/>
          </p:cNvSpPr>
          <p:nvPr>
            <p:ph type="sldNum" sz="quarter" idx="12"/>
          </p:nvPr>
        </p:nvSpPr>
        <p:spPr/>
        <p:txBody>
          <a:bodyPr/>
          <a:lstStyle/>
          <a:p>
            <a:fld id="{645DF997-8BDE-40D7-9B91-58B148D5EADA}" type="slidenum">
              <a:rPr lang="tr-TR" smtClean="0"/>
              <a:pPr/>
              <a:t>1</a:t>
            </a:fld>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5921771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Sherrod (1981) yüzün, gözlerin özellikle hareketli parçasının bebeğin dikkatini çektiğini ve böylece sosyal ilişkilere aracılık eden karşılıklı görsel ilişki için bir basamak oluşturduğunu vurgular. Kohut (1971) annenin gözündeki parlaklığın bebeğe enerji veren etkisine işaret eder. </a:t>
            </a:r>
          </a:p>
        </p:txBody>
      </p:sp>
      <p:sp>
        <p:nvSpPr>
          <p:cNvPr id="2" name="Title 1"/>
          <p:cNvSpPr>
            <a:spLocks noGrp="1"/>
          </p:cNvSpPr>
          <p:nvPr>
            <p:ph type="title"/>
          </p:nvPr>
        </p:nvSpPr>
        <p:spPr/>
        <p:txBody>
          <a:bodyPr>
            <a:normAutofit fontScale="90000"/>
          </a:bodyPr>
          <a:lstStyle/>
          <a:p>
            <a:pPr lvl="0"/>
            <a:r>
              <a:rPr lang="tr-TR" dirty="0"/>
              <a:t>GÖRSEL DENEYİMLER VE SOSYODUYGUSAL GELİŞİM</a:t>
            </a:r>
            <a:r>
              <a:rPr lang="tr-TR" b="1" dirty="0"/>
              <a:t>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10</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8477964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Bir dizi araştırmada Hess bir kişinin diğerinin göz bebeği boyutunu bu kişinin duyguları ve ya da tutumları hakkında bir bilgi kaynağı olarak kullandığını bulmuştur. Bu süreç genellikle bilinç dışı seviyelerde gerçekleşir. Genişlemiş göz bebekleri memnuniyet durumlarında oluşur ve “ilginin” bir belirtisidir. </a:t>
            </a:r>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11</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9717458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smtClean="0"/>
              <a:t>Örneğin</a:t>
            </a:r>
            <a:r>
              <a:rPr lang="tr-TR" dirty="0"/>
              <a:t>, Hess’in (1965) deneyleri kadınların gözlerinin bir bebek resmine yanıt olarak genişlediğini göstermiştir. </a:t>
            </a:r>
            <a:endParaRPr lang="tr-TR" dirty="0" smtClean="0"/>
          </a:p>
          <a:p>
            <a:r>
              <a:rPr lang="tr-TR" dirty="0" smtClean="0"/>
              <a:t>En </a:t>
            </a:r>
            <a:r>
              <a:rPr lang="tr-TR" dirty="0"/>
              <a:t>önemlisi Hess genişlemiş göz bebekleri görmenin gözlemcide anında daha geniş göz bebeklerine neden olduğunu keşfetmiştir. </a:t>
            </a:r>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12</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1943549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tr-TR" dirty="0"/>
              <a:t>Gelişimsel bir araştırmada bebekler kadın bir deneycinin göz bebekleri genişlediğinde küçülmesine nazaran daha çok gülümsemişlerdir. </a:t>
            </a:r>
            <a:endParaRPr lang="tr-TR" dirty="0" smtClean="0"/>
          </a:p>
          <a:p>
            <a:r>
              <a:rPr lang="tr-TR" dirty="0" smtClean="0"/>
              <a:t>Bu </a:t>
            </a:r>
            <a:r>
              <a:rPr lang="tr-TR" dirty="0"/>
              <a:t>durum, geniş göz bebeklerinin bebeklerde bir “serbest bırakıcı” olarak görev yaptığını, “yaşamın erken dönemlerinde öğrenilen” bir tepkiyi ateşlediğini ileri sürmektedir. Hess ayrıca bebekteki geniş göz bebeklerinin bakıcı davranışını harekete geçirdiğini gözlemlemiştir. </a:t>
            </a:r>
          </a:p>
          <a:p>
            <a:endParaRPr lang="tr-TR" dirty="0"/>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13</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6994338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smtClean="0"/>
              <a:t>Bunun </a:t>
            </a:r>
            <a:r>
              <a:rPr lang="tr-TR" dirty="0"/>
              <a:t>aksine, duygulanımsal olarak ifade edici olmayan, gözlerinde hiç “parlaklık” olamayan bir anne yüzüne maruz kalan bebek negatif duygulamım gösterir (Tronick, Ricks &amp; Cohn, 1982). </a:t>
            </a:r>
          </a:p>
          <a:p>
            <a:endParaRPr lang="tr-TR" dirty="0"/>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14</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42082729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smtClean="0"/>
              <a:t>Yeni </a:t>
            </a:r>
            <a:r>
              <a:rPr lang="tr-TR" dirty="0"/>
              <a:t>kavramsallaştırmalarda, dikkat, bir “ışıldağa” benzetilir (Posner, 1980) ve annenin gözlerindeki parıltı, çocuğun, annenin “içsel dikkatsel ışıldağının” aktivasyonuna izomorf olabilir (Crick, 1984). Annenin çocuğun gözlerine olan seçici dikkati içerisinde aktive olan bu dikkatsel ışıldak, çocuğun gözlerinde “parlaklık” yaratır. Başka deyişle, annenin ilgisi çocuğun ilgisini uyarır.</a:t>
            </a:r>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15</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1105128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tr-TR" dirty="0"/>
              <a:t>İlginç olarak, bebeğin retinası üzerindeki aydınlatmada görsel </a:t>
            </a:r>
            <a:r>
              <a:rPr lang="tr-TR" dirty="0" smtClean="0"/>
              <a:t>titreme </a:t>
            </a:r>
            <a:r>
              <a:rPr lang="tr-TR" dirty="0"/>
              <a:t>üreten alıcı değişimlerinin erken bir kritik dönemde mühürleme için bir uyaran olduğu gösterilmiştir (James, 1960). Elektroensefalografi çalışmaları ışığın kısa parlamalarının bebeğin görsel uzamsal sağ (sol yerine) hemisfer üzerinde daha geniş ortalama uyarılmış potansiyeller ürettiklerini gösterdi (Hahn, 1987)</a:t>
            </a:r>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16</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0389535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tr-TR" dirty="0"/>
              <a:t>Ekman (1993) hızlı bir şekilde iletilen </a:t>
            </a:r>
            <a:r>
              <a:rPr lang="tr-TR" i="1" dirty="0"/>
              <a:t>anlık</a:t>
            </a:r>
            <a:r>
              <a:rPr lang="tr-TR" dirty="0"/>
              <a:t> yüz ifadelerinin adaptif değerini bu şekilde isimlendirmiştir. </a:t>
            </a:r>
          </a:p>
          <a:p>
            <a:r>
              <a:rPr lang="tr-TR" dirty="0"/>
              <a:t>Çünkü bir duygu hakkında taşıdıkları bilgi bir anda yakalanabilir. Tipik olarak böyle ifadeler bir kaç saniye sürer fakat tek bir şekil ifade doruğunda olduğunda herhangi bir noktada alınan estantane kolaylıkla duygu mesajını taşıyabilir (s. 399)</a:t>
            </a:r>
          </a:p>
          <a:p>
            <a:endParaRPr lang="tr-TR" dirty="0"/>
          </a:p>
        </p:txBody>
      </p:sp>
      <p:sp>
        <p:nvSpPr>
          <p:cNvPr id="2" name="Title 1"/>
          <p:cNvSpPr>
            <a:spLocks noGrp="1"/>
          </p:cNvSpPr>
          <p:nvPr>
            <p:ph type="title"/>
          </p:nvPr>
        </p:nvSpPr>
        <p:spPr/>
        <p:txBody>
          <a:bodyPr>
            <a:normAutofit fontScale="90000"/>
          </a:bodyPr>
          <a:lstStyle/>
          <a:p>
            <a:pPr lvl="0"/>
            <a:r>
              <a:rPr lang="tr-TR" dirty="0"/>
              <a:t>GÖRSEL DENEYİMLER VE SOSYODUYGUSAL GELİŞİM</a:t>
            </a:r>
            <a:r>
              <a:rPr lang="tr-TR" b="1" dirty="0"/>
              <a:t>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17</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3291282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smtClean="0"/>
              <a:t>Flaş </a:t>
            </a:r>
            <a:r>
              <a:rPr lang="tr-TR" dirty="0"/>
              <a:t>anılar yüksek uyarılma durumları sırasında meydana gelir ve bireyin hayatta kalması için önemli bir adaptif önemi temsil ederler. </a:t>
            </a:r>
          </a:p>
          <a:p>
            <a:endParaRPr lang="tr-TR" dirty="0"/>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18</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31495633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r>
              <a:rPr lang="tr-TR" dirty="0"/>
              <a:t>Merkezi foveal  (perifalin aksine) görmenin anneye temel bir bağlanmanın kurulmasındaki önemi iyi bir şekilde kanıtlanmıştır (Bowlby, 1969). Etolojik çalışmalara dayanarak ve bu çalışmaları insan gelişimine uygulayarak Bowlby, mühürlemenin sosyal bağlanma ilişkisinin kurulmasına kaynak olan bir öğrenme işlemi oldunu ileri sürer. </a:t>
            </a:r>
            <a:endParaRPr lang="tr-TR" dirty="0" smtClean="0"/>
          </a:p>
          <a:p>
            <a:r>
              <a:rPr lang="tr-TR" dirty="0" smtClean="0"/>
              <a:t>İkili </a:t>
            </a:r>
            <a:r>
              <a:rPr lang="tr-TR" dirty="0"/>
              <a:t>bakış </a:t>
            </a:r>
            <a:r>
              <a:rPr lang="tr-TR" dirty="0" smtClean="0"/>
              <a:t>işlemleri </a:t>
            </a:r>
            <a:r>
              <a:rPr lang="tr-TR" dirty="0"/>
              <a:t>sırasında yüksek bir ilgi durumundaki bebek, fosetlenir ve bakıcının göz bebeklerini takip eder. Çocuk böylelikle direkt olarak annenin merkezi sinir sisiteminin görünen bölümüne, spesifik olarak annenin sağ hemisferinin durumunu ve aktivitesini yansıtan gözlerine sabitlenir. </a:t>
            </a:r>
          </a:p>
        </p:txBody>
      </p:sp>
      <p:sp>
        <p:nvSpPr>
          <p:cNvPr id="2" name="Title 1"/>
          <p:cNvSpPr>
            <a:spLocks noGrp="1"/>
          </p:cNvSpPr>
          <p:nvPr>
            <p:ph type="title"/>
          </p:nvPr>
        </p:nvSpPr>
        <p:spPr/>
        <p:txBody>
          <a:bodyPr>
            <a:noAutofit/>
          </a:bodyPr>
          <a:lstStyle/>
          <a:p>
            <a:r>
              <a:rPr lang="tr-TR" sz="2800" b="1" cap="all" dirty="0"/>
              <a:t>Mühürleme Süreçlerinin </a:t>
            </a:r>
            <a:r>
              <a:rPr lang="tr-TR" sz="2800" b="1" cap="all" dirty="0" smtClean="0"/>
              <a:t>İnteraktif </a:t>
            </a:r>
            <a:r>
              <a:rPr lang="tr-TR" sz="2800" b="1" cap="all" dirty="0"/>
              <a:t>Bir Ortamı Olarak Bakıcı-Bebek Bakış </a:t>
            </a:r>
            <a:r>
              <a:rPr lang="tr-TR" sz="2800" b="1" cap="all" dirty="0" smtClean="0"/>
              <a:t>Etkileşimi</a:t>
            </a:r>
            <a:endParaRPr lang="tr-TR" sz="2800" b="1"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19</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3288319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Anne ile çocuk arasındaki en önemli belirgin temel etkileşimler genellikle görsel alanda kaim olur: Çocuğun bedensel görüntüsü annenin gözündeki parıltı ile yanıtlanır.</a:t>
            </a:r>
          </a:p>
          <a:p>
            <a:pPr>
              <a:buNone/>
            </a:pPr>
            <a:r>
              <a:rPr lang="tr-TR" dirty="0"/>
              <a:t>-Heinz Kohut (1971</a:t>
            </a:r>
            <a:r>
              <a:rPr lang="tr-TR" dirty="0" smtClean="0"/>
              <a:t>)</a:t>
            </a:r>
            <a:endParaRPr lang="tr-TR" dirty="0"/>
          </a:p>
        </p:txBody>
      </p:sp>
      <p:sp>
        <p:nvSpPr>
          <p:cNvPr id="2" name="Title 1"/>
          <p:cNvSpPr>
            <a:spLocks noGrp="1"/>
          </p:cNvSpPr>
          <p:nvPr>
            <p:ph type="title"/>
          </p:nvPr>
        </p:nvSpPr>
        <p:spPr/>
        <p:txBody>
          <a:bodyPr>
            <a:normAutofit fontScale="90000"/>
          </a:bodyPr>
          <a:lstStyle/>
          <a:p>
            <a:r>
              <a:rPr lang="tr-TR" dirty="0" smtClean="0"/>
              <a:t>GÖRSEL DENEYİMLER VE SOSYODUYGUSAL GELİŞİM</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2</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1675981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tr-TR" dirty="0"/>
              <a:t>Bu değiş tokuşta bebek annenin açığa vurduğu “uyarımının en üst seviyesini”  (Stern, 1985) evrim geçiren kendi beyninin, özellikle olgunlaşan plastik sağ hemisferinin gelişimi için uyarımın en üst seviyesinin programlanması için bir şablon olarak kullanır. Mühürleme bir “şablon” öğrenme olarak açıklanmıştr (Staddon, 1983) ve bu genetik olarak kontrol edilen işlemin nörobiyolojik çalışmaları görsel sinyallerin ve ön beyin alanlarının katılımının önemli olduğunu göstermiştir (Panksepp vd., 1985). </a:t>
            </a:r>
          </a:p>
        </p:txBody>
      </p:sp>
      <p:sp>
        <p:nvSpPr>
          <p:cNvPr id="2" name="Title 1"/>
          <p:cNvSpPr>
            <a:spLocks noGrp="1"/>
          </p:cNvSpPr>
          <p:nvPr>
            <p:ph type="title"/>
          </p:nvPr>
        </p:nvSpPr>
        <p:spPr/>
        <p:txBody>
          <a:bodyPr>
            <a:normAutofit fontScale="90000"/>
          </a:bodyPr>
          <a:lstStyle/>
          <a:p>
            <a:r>
              <a:rPr lang="tr-TR" sz="4400" cap="all" dirty="0" smtClean="0"/>
              <a:t>BakIcI-Bebek BakIş Etkİleşİmİ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20</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0909534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tr-TR" dirty="0"/>
              <a:t>Bütün gelişen biyolojik sistemlere uygulanabilen bu temel biyolojik prensipler, mühürleme süreçlerine anne-bebek bakış etkileşimlerinin kritik önemini ilişkilendirebilir. Bu interaktif ortam içerisinde annenin duygusal olarak anlamlı yüz görünümleri görsel uyarımın zengin bir kaynağını sağlar ve bebeğin sağ hemisferinin devam eden gelişimi ve faklılaşması için bir mühürleme uyaranı olarak hareket eder. </a:t>
            </a:r>
          </a:p>
        </p:txBody>
      </p:sp>
      <p:sp>
        <p:nvSpPr>
          <p:cNvPr id="2" name="Title 1"/>
          <p:cNvSpPr>
            <a:spLocks noGrp="1"/>
          </p:cNvSpPr>
          <p:nvPr>
            <p:ph type="title"/>
          </p:nvPr>
        </p:nvSpPr>
        <p:spPr/>
        <p:txBody>
          <a:bodyPr/>
          <a:lstStyle/>
          <a:p>
            <a:r>
              <a:rPr lang="tr-TR" sz="4000" cap="all" dirty="0" smtClean="0"/>
              <a:t>BakIcI-Bebek BakIş Etkİleşİmİ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21</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36852703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Annenin bakma davranışının doğası duygusal bilginin ifade edilmesinde ve işlenmesinde ve sözsüz iletişimde (Benowitz vd., 1983) baskın olan görsel uzamsal sağ kortikal hemisferin işlevsel durumunu yansıtır (Bradshaw &amp; Nettleton, 1983; Hellige, 1990; Natale, Gur &amp; Gur, 1983).  Bu korteks yüzsel duygular için seçici dikkate özelleşmiştir (Etcoff, 1984a).</a:t>
            </a:r>
          </a:p>
          <a:p>
            <a:endParaRPr lang="tr-TR" dirty="0"/>
          </a:p>
        </p:txBody>
      </p:sp>
      <p:sp>
        <p:nvSpPr>
          <p:cNvPr id="2" name="Title 1"/>
          <p:cNvSpPr>
            <a:spLocks noGrp="1"/>
          </p:cNvSpPr>
          <p:nvPr>
            <p:ph type="title"/>
          </p:nvPr>
        </p:nvSpPr>
        <p:spPr/>
        <p:txBody>
          <a:bodyPr/>
          <a:lstStyle/>
          <a:p>
            <a:r>
              <a:rPr lang="tr-TR" sz="4000" cap="all" dirty="0" smtClean="0"/>
              <a:t>BakIcI-Bebek BakIş Etkİleşİmİ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22</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334946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7 aylıktan 8 aylığa kadar birincil bakıcıya ayırt edici bir bağlanmanın başlamasıyla ikili bakış etkileşimlerinin yüz ve baş temsilinde merkezi olan görme ve somatosensori birleşme alanları ile ilgili olduğu bilinen görsel birleşme alanları serebral kortikal temporal polar bölgelerin deneyime bağlı gelişimini ve olgunlaşmasını güçlendirir (Pandya &amp; Yeterian, 1985). </a:t>
            </a:r>
          </a:p>
        </p:txBody>
      </p:sp>
      <p:sp>
        <p:nvSpPr>
          <p:cNvPr id="2" name="Title 1"/>
          <p:cNvSpPr>
            <a:spLocks noGrp="1"/>
          </p:cNvSpPr>
          <p:nvPr>
            <p:ph type="title"/>
          </p:nvPr>
        </p:nvSpPr>
        <p:spPr/>
        <p:txBody>
          <a:bodyPr>
            <a:normAutofit/>
          </a:bodyPr>
          <a:lstStyle/>
          <a:p>
            <a:r>
              <a:rPr lang="tr-TR" sz="4000" cap="all" dirty="0" smtClean="0"/>
              <a:t>BakIcI-Bebek BakIş Etkİleşİmİ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23</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436261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tr-TR" dirty="0"/>
              <a:t>Klinik nörolojik çalışmalar sağ temporal lobun yüz tanıma ile alakalı olduğunu göstermiştir (Milner, 1968). En şaşırtıcısı, primat çalışmalarının anteriyör temporal korteksin anne davranışıyla ilgili olduğnu göstermiş olmasıdır (Bucher, Myers &amp; Southwick, 1970; Franzen &amp; Meyers, 1973). Bu veriler annenin anteriyör temporal limbik korteksinin çıktısının 8 aylık bebeğin gelişen anteriyör temporal korteksinin mühürlemesi için bir şablon olarak hizmt verdiğine dair öneriyi desteklemektedirler.</a:t>
            </a:r>
          </a:p>
        </p:txBody>
      </p:sp>
      <p:sp>
        <p:nvSpPr>
          <p:cNvPr id="2" name="Title 1"/>
          <p:cNvSpPr>
            <a:spLocks noGrp="1"/>
          </p:cNvSpPr>
          <p:nvPr>
            <p:ph type="title"/>
          </p:nvPr>
        </p:nvSpPr>
        <p:spPr/>
        <p:txBody>
          <a:bodyPr/>
          <a:lstStyle/>
          <a:p>
            <a:r>
              <a:rPr lang="tr-TR" sz="4000" cap="all" dirty="0" smtClean="0"/>
              <a:t>BakIcI-Bebek BakIş Etkİleşİmİ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24</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4652928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Bu mekanizma bebeklerin “motivasyonu” ve yetişkinlerin “hisleri” arasında bir koordinasyonu içermektedir. Benzer bir yargıda, bir gelişimsel psikoanalist olan Emde (1988), “yakınlıkta bakıcının duygusal hazır bulunuşluğunun erken dönem büyütme deneyiminin en merkezi büyüme-destekleyici özelliği” olduğunu belirtmektedir (s. 32).</a:t>
            </a:r>
          </a:p>
        </p:txBody>
      </p:sp>
      <p:sp>
        <p:nvSpPr>
          <p:cNvPr id="2" name="Title 1"/>
          <p:cNvSpPr>
            <a:spLocks noGrp="1"/>
          </p:cNvSpPr>
          <p:nvPr>
            <p:ph type="title"/>
          </p:nvPr>
        </p:nvSpPr>
        <p:spPr/>
        <p:txBody>
          <a:bodyPr>
            <a:noAutofit/>
          </a:bodyPr>
          <a:lstStyle/>
          <a:p>
            <a:r>
              <a:rPr lang="tr-TR" sz="3200" b="1" cap="all" dirty="0" smtClean="0"/>
              <a:t>Görsel ARACILI BİRLEŞME DENEYİMLERİ ve İKİLİ SİMBİOTİK Durumun TETİKLENMESİ</a:t>
            </a:r>
            <a:endParaRPr lang="tr-TR" sz="3200" b="1"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25</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5278617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smtClean="0"/>
              <a:t>Wilson </a:t>
            </a:r>
            <a:r>
              <a:rPr lang="tr-TR" dirty="0"/>
              <a:t>ve ark. (1990) şimdilerde erken dönem soyal gelişimde belirli ileri düzey psikolojik becerileri olan  bakıcının daha az gelişmiş becerilere sahip bebeğinin iç düznyasını düzenlediği ve bu dünya tarafından düzenlendiğini öne sürmektedir. </a:t>
            </a:r>
          </a:p>
          <a:p>
            <a:endParaRPr lang="tr-TR" dirty="0"/>
          </a:p>
        </p:txBody>
      </p:sp>
      <p:sp>
        <p:nvSpPr>
          <p:cNvPr id="2" name="Title 1"/>
          <p:cNvSpPr>
            <a:spLocks noGrp="1"/>
          </p:cNvSpPr>
          <p:nvPr>
            <p:ph type="title"/>
          </p:nvPr>
        </p:nvSpPr>
        <p:spPr/>
        <p:txBody>
          <a:bodyPr>
            <a:normAutofit fontScale="90000"/>
          </a:bodyPr>
          <a:lstStyle/>
          <a:p>
            <a:r>
              <a:rPr lang="tr-TR" sz="4000"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26</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5846216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İçsel durumların bu bağının meydana gelebilmesi için ikili içerisinde psikobiyolojik bir uyum olmalıdır. Stern (1985) uyumun başlıca göstergesinin memnunyet ve ilgi olduğunu ileri sürer. Lichtenberg (1989) ilk yılın son çeyreğinde çocuğun bağlanma deneyimlerinin bakıcı ile öznelerarası bir duygulanım durumunun paylaşmasını sağladığına işaret etmektdir.</a:t>
            </a:r>
          </a:p>
        </p:txBody>
      </p:sp>
      <p:sp>
        <p:nvSpPr>
          <p:cNvPr id="2" name="Title 1"/>
          <p:cNvSpPr>
            <a:spLocks noGrp="1"/>
          </p:cNvSpPr>
          <p:nvPr>
            <p:ph type="title"/>
          </p:nvPr>
        </p:nvSpPr>
        <p:spPr/>
        <p:txBody>
          <a:bodyPr>
            <a:normAutofit fontScale="90000"/>
          </a:bodyPr>
          <a:lstStyle/>
          <a:p>
            <a:r>
              <a:rPr lang="tr-TR" dirty="0"/>
              <a:t>GÖRSEL DENEYİMLER VE SOSYODUYGUSAL GELİŞİM</a:t>
            </a:r>
            <a:r>
              <a:rPr lang="tr-TR" b="1" dirty="0"/>
              <a:t>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27</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41315032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Kohut (1977), çocuğun tam gelişmemiş aklı ile annenin kendilik objesinin oldukça gelişmiş psişik organizasyonunın empatik birleşmesinin bir sonucu olarak çocuğun kendilik objesinin hissi durumlarını sanki kendisininmiş gibi yaşadığını açıklar. </a:t>
            </a:r>
          </a:p>
          <a:p>
            <a:endParaRPr lang="tr-TR" dirty="0"/>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28</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39263935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Hofer’in müşterek olarak düzenlenmiş simbiyotik etkileşimlerin pozitif durumların bir üreticisi olarak hareket ettiğine dair görüşü ile paralel olarak, Stern (1990) neşe duygusunun sosyal değiş tokuşun her iki partner aracılığıyla müşterek olarak düzenlenmesi olduğu sonucuna varmaktadır. </a:t>
            </a:r>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29</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5445382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Alt korteksten üretilen duygulanımın düzenlenmesinde görev alan serebral kortikal yapı olan orbitofrontal alanın olgunlaşması deneyime bağlıdır. Birincil bakıcı ve çocuk arasındaki ilişki içerisinde sağlanan uyarılmaya iliştirilmiş olduğundan bu “deneyim” özellikle duygulanımsaldır, ya da, aslında sosyoduygulanımsaldır. </a:t>
            </a:r>
          </a:p>
        </p:txBody>
      </p:sp>
      <p:sp>
        <p:nvSpPr>
          <p:cNvPr id="2" name="Title 1"/>
          <p:cNvSpPr>
            <a:spLocks noGrp="1"/>
          </p:cNvSpPr>
          <p:nvPr>
            <p:ph type="title"/>
          </p:nvPr>
        </p:nvSpPr>
        <p:spPr/>
        <p:txBody>
          <a:bodyPr>
            <a:normAutofit fontScale="90000"/>
          </a:bodyPr>
          <a:lstStyle/>
          <a:p>
            <a:r>
              <a:rPr lang="tr-TR" dirty="0" smtClean="0"/>
              <a:t>GÖRSEL DENEYİMLER VE SOSYODUYGUSAL GELİŞİM</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3</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8385970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smtClean="0"/>
              <a:t>“Mühürlenme</a:t>
            </a:r>
            <a:r>
              <a:rPr lang="tr-TR" dirty="0"/>
              <a:t>” kavramı, tam olarak oluşturma ya da damgalamak anlamına gelen Almanca </a:t>
            </a:r>
            <a:r>
              <a:rPr lang="tr-TR" i="1" dirty="0"/>
              <a:t>Pragung </a:t>
            </a:r>
            <a:r>
              <a:rPr lang="tr-TR" dirty="0"/>
              <a:t>kelimesinden türetilmektedir. </a:t>
            </a:r>
            <a:endParaRPr lang="tr-TR" dirty="0" smtClean="0"/>
          </a:p>
          <a:p>
            <a:r>
              <a:rPr lang="tr-TR" dirty="0"/>
              <a:t>Petrovich ve Gewirtz (19859 mühürlemenin sıralı anne bebek uyaranları ve davranışı arasında “senkron” içerdiğini belirtmektedir. </a:t>
            </a:r>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30</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38773862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Hemfikir olan Kaufman (1989), birleşme ya da dağılmanın prensip olarak gözler aracılığıyla meydana geldiğini vurgulamaktadır. </a:t>
            </a:r>
          </a:p>
          <a:p>
            <a:endParaRPr lang="tr-TR" dirty="0"/>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31</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9650626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tr-TR" dirty="0"/>
              <a:t>İçsel durumların dışsal göstergeleri olan bakış örüntülerinin fizyolojik uyarılmayı tetiklediği prensibi doğrultusunda, uyumun dışsal davranışsal olaylar arasında değil  de içsel durumların ifade edilmesi arasında olduğu psikobiyolojik olarak ayarlanmış birleşme ya da dağılma durumlarında (Stern, 1985) çocuğun annede olduğu gibi benzer bir arttırılmış katekolaminerjik kaynaklı sempatik uyarılma içerisine doğru harekete geçirildiğini ileri sürüyorum. </a:t>
            </a:r>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32</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9105419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Dokuz aylık bir kız  bir oyuncak için çok heyecanlanır ve ona uzanır. Onu tuttuğunda </a:t>
            </a:r>
            <a:r>
              <a:rPr lang="tr-TR" dirty="0" smtClean="0"/>
              <a:t>coşkulu </a:t>
            </a:r>
            <a:r>
              <a:rPr lang="tr-TR" dirty="0"/>
              <a:t>bir “ahh!” sesi çıkarır ve annesine bakar. Annesi kıza bakar, omuzlarını buruşturur ve vücudunun üst kısmı ile, hareketli bir dansçı gibi  çok güzel bir şimi dansı yapar. Şimi dansı yaklaşık olarak kızın “ahh!” sesi süresince devam eder ve heyecan verici, neşeli ve güçlüdür. (s. 140)</a:t>
            </a:r>
          </a:p>
          <a:p>
            <a:endParaRPr lang="tr-TR" dirty="0"/>
          </a:p>
        </p:txBody>
      </p:sp>
      <p:sp>
        <p:nvSpPr>
          <p:cNvPr id="2" name="Title 1"/>
          <p:cNvSpPr>
            <a:spLocks noGrp="1"/>
          </p:cNvSpPr>
          <p:nvPr>
            <p:ph type="title"/>
          </p:nvPr>
        </p:nvSpPr>
        <p:spPr/>
        <p:txBody>
          <a:bodyPr>
            <a:normAutofit fontScale="90000"/>
          </a:bodyPr>
          <a:lstStyle/>
          <a:p>
            <a:r>
              <a:rPr lang="tr-TR" dirty="0" smtClean="0"/>
              <a:t>GÖRSEL DENEYİMLER VE SOSYODUYGUSAL GELİŞİM </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33</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31056283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Mühürleme (damgalama) süreci, araştırmacıları mühürlenen nesne tarafından sağlanan uyarılmanın, beynin kendini uyarması gibi, kalıtsal olarak kuvvetlendirici olduğunu bulmuşlardır (Bateson &amp; Reese, 1969; Hoffman &amp; Ratner, 1973). </a:t>
            </a:r>
          </a:p>
        </p:txBody>
      </p:sp>
      <p:sp>
        <p:nvSpPr>
          <p:cNvPr id="2" name="Title 1"/>
          <p:cNvSpPr>
            <a:spLocks noGrp="1"/>
          </p:cNvSpPr>
          <p:nvPr>
            <p:ph type="title"/>
          </p:nvPr>
        </p:nvSpPr>
        <p:spPr/>
        <p:txBody>
          <a:bodyPr>
            <a:noAutofit/>
          </a:bodyPr>
          <a:lstStyle/>
          <a:p>
            <a:r>
              <a:rPr lang="tr-TR" sz="2800" b="1" cap="all" dirty="0" smtClean="0"/>
              <a:t>BAKIŞ ETKİLEŞİMİNİN AYNALANMASI VE POZİTİF DUYGULANIMIN İKİLİ OLARAK GÜÇLENDİRİLMESİ</a:t>
            </a:r>
            <a:endParaRPr lang="tr-TR" sz="2800" b="1"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34</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7856116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Öz uyarım, pekiştirmenin sinirsel temeli olan </a:t>
            </a:r>
            <a:r>
              <a:rPr lang="tr-TR" dirty="0" smtClean="0"/>
              <a:t>“damgalama </a:t>
            </a:r>
            <a:r>
              <a:rPr lang="tr-TR" dirty="0"/>
              <a:t>mekanizmasını” araştırmak amacıyla kullanılmaktadır (Huston, 1982). Livingston’un (1967) “Şimdi Yazdır!” ı önemli deneyimlerin hatırlanmasını güçlendiren bir pekiştirme mekanizmasıdır. </a:t>
            </a:r>
          </a:p>
        </p:txBody>
      </p:sp>
      <p:sp>
        <p:nvSpPr>
          <p:cNvPr id="2" name="Title 1"/>
          <p:cNvSpPr>
            <a:spLocks noGrp="1"/>
          </p:cNvSpPr>
          <p:nvPr>
            <p:ph type="title"/>
          </p:nvPr>
        </p:nvSpPr>
        <p:spPr/>
        <p:txBody>
          <a:bodyPr>
            <a:noAutofit/>
          </a:bodyPr>
          <a:lstStyle/>
          <a:p>
            <a:r>
              <a:rPr lang="tr-TR" sz="2800" cap="all" dirty="0" smtClean="0"/>
              <a:t>BAKIŞ ETKİLEŞİMİNİN AYNALANMASI VE POZİTİF DUYGULANIMIN İKİLİ OLARAK GÜÇLENDİRİLMESİ</a:t>
            </a:r>
            <a:endParaRPr lang="tr-TR" sz="2800"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35</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5384443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İkili aynalama bakış etkileşimleri böylelikle, psikobiyolojik olarak ayarlanmış içerisinde ödüllendirici, uyarılma hızlandırıcı pozitif hedonik durumlar arasında bir uyumun meydana geldiği, duygulanım arttırıcı bir birleşme durumuna neden olur. </a:t>
            </a:r>
          </a:p>
        </p:txBody>
      </p:sp>
      <p:sp>
        <p:nvSpPr>
          <p:cNvPr id="2" name="Title 1"/>
          <p:cNvSpPr>
            <a:spLocks noGrp="1"/>
          </p:cNvSpPr>
          <p:nvPr>
            <p:ph type="title"/>
          </p:nvPr>
        </p:nvSpPr>
        <p:spPr/>
        <p:txBody>
          <a:bodyPr>
            <a:noAutofit/>
          </a:bodyPr>
          <a:lstStyle/>
          <a:p>
            <a:r>
              <a:rPr lang="tr-TR" sz="2800" cap="all" dirty="0" smtClean="0"/>
              <a:t>BAKIŞ ETKİLEŞİMİNİN AYNALANMASI VE POZİTİF DUYGULANIMIN İKİLİ OLARAK GÜÇLENDİRİLMESİ</a:t>
            </a:r>
            <a:endParaRPr lang="tr-TR" sz="2800"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36</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939416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Wolf’a (1988) göre kendilik nesnesi deneyimlerini aynalama kendiliğin “enerjik canlılığını” güçlendirir. Artık bebeklerin kendilerini uyaran, heyecanlandıran ve harekete geçiren uyaranları aradıkları ve arttırılmış hareketliliği oldukça memnun edici buldukları saptanmıştır (Stern, 1990). </a:t>
            </a:r>
          </a:p>
        </p:txBody>
      </p:sp>
      <p:sp>
        <p:nvSpPr>
          <p:cNvPr id="2" name="Title 1"/>
          <p:cNvSpPr>
            <a:spLocks noGrp="1"/>
          </p:cNvSpPr>
          <p:nvPr>
            <p:ph type="title"/>
          </p:nvPr>
        </p:nvSpPr>
        <p:spPr/>
        <p:txBody>
          <a:bodyPr>
            <a:normAutofit fontScale="90000"/>
          </a:bodyPr>
          <a:lstStyle/>
          <a:p>
            <a:r>
              <a:rPr lang="tr-TR" dirty="0"/>
              <a:t>GÖRSEL DENEYİMLER VE SOSYODUYGUSAL GELİŞİM</a:t>
            </a:r>
          </a:p>
        </p:txBody>
      </p:sp>
      <p:sp>
        <p:nvSpPr>
          <p:cNvPr id="4" name="Slide Number Placeholder 3"/>
          <p:cNvSpPr>
            <a:spLocks noGrp="1"/>
          </p:cNvSpPr>
          <p:nvPr>
            <p:ph type="sldNum" sz="quarter" idx="12"/>
          </p:nvPr>
        </p:nvSpPr>
        <p:spPr/>
        <p:txBody>
          <a:bodyPr/>
          <a:lstStyle/>
          <a:p>
            <a:fld id="{645DF997-8BDE-40D7-9B91-58B148D5EADA}" type="slidenum">
              <a:rPr lang="tr-TR" smtClean="0"/>
              <a:pPr/>
              <a:t>37</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6173501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Wrigth (1991) yeni gelişimsel psikoanalitik çalışmasında, nesne aramanın spesifik olarak annenin yüzü etrafında  döndüğünü ve arananın ve onaylananın ise annenin duygusal olarak anlamlı yüzü olduğunu vurgular. </a:t>
            </a:r>
          </a:p>
          <a:p>
            <a:endParaRPr lang="tr-TR" dirty="0"/>
          </a:p>
        </p:txBody>
      </p:sp>
      <p:sp>
        <p:nvSpPr>
          <p:cNvPr id="2" name="Title 1"/>
          <p:cNvSpPr>
            <a:spLocks noGrp="1"/>
          </p:cNvSpPr>
          <p:nvPr>
            <p:ph type="title"/>
          </p:nvPr>
        </p:nvSpPr>
        <p:spPr/>
        <p:txBody>
          <a:bodyPr>
            <a:normAutofit fontScale="90000"/>
          </a:bodyPr>
          <a:lstStyle/>
          <a:p>
            <a:r>
              <a:rPr lang="tr-TR" dirty="0" smtClean="0"/>
              <a:t>GÖRSEL DENEYİMLER VE SOSYODUYGUSAL GELİŞİM</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38</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11396430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tr-TR" dirty="0"/>
              <a:t>Neşe (elasyon) Frijda (1988) tarafından bir memnuniyet durumu artı coşkunluk ve temas isteği olarak tanımlanır.  Bebeğin yüzündeki neşe ifadesinin bakıcının etkileşim olasılığını arttırdığı bilinir (Brazelton v.d., 1974). İkili olarak harekete geçirilmiş yoğun memnuniyet yaratan uzun süren karşılıklı göz kontağı ile ilişkili durumların beklentisi ve bu durumlara ulaşılması, böylece “çift taraflı bir ödül sistemi” içerisine girerek annenin zihinsel durumu ile temasa geçilmesi ve bu durumun paylaşılması gibi hedef deneyimleri temsil edebilir (Emde, 1980a). </a:t>
            </a:r>
          </a:p>
        </p:txBody>
      </p:sp>
      <p:sp>
        <p:nvSpPr>
          <p:cNvPr id="2" name="Title 1"/>
          <p:cNvSpPr>
            <a:spLocks noGrp="1"/>
          </p:cNvSpPr>
          <p:nvPr>
            <p:ph type="title"/>
          </p:nvPr>
        </p:nvSpPr>
        <p:spPr/>
        <p:txBody>
          <a:bodyPr>
            <a:normAutofit fontScale="90000"/>
          </a:bodyPr>
          <a:lstStyle/>
          <a:p>
            <a:r>
              <a:rPr lang="tr-TR" dirty="0" smtClean="0"/>
              <a:t>GÖRSEL DENEYİMLER VE SOSYODUYGUSAL GELİŞİM</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39</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35151755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Çocuğun içsel olarak memnun hali, anneye iletilir ve karşılıklı uyarılmanın bu karşılıklı etkileşimsel sistemi içerisinde ikilinin her iki üyesi arttırılmış olumlu duygulanımın simbiyotik bir durumu içerisine girer. Bu psikonörobiyolojik mekanizma çocuğun gelişen sağ hemisferindeki bir mühürleme fenomeni için önemlidir. </a:t>
            </a:r>
          </a:p>
        </p:txBody>
      </p:sp>
      <p:sp>
        <p:nvSpPr>
          <p:cNvPr id="2" name="Title 1"/>
          <p:cNvSpPr>
            <a:spLocks noGrp="1"/>
          </p:cNvSpPr>
          <p:nvPr>
            <p:ph type="title"/>
          </p:nvPr>
        </p:nvSpPr>
        <p:spPr/>
        <p:txBody>
          <a:bodyPr>
            <a:normAutofit fontScale="90000"/>
          </a:bodyPr>
          <a:lstStyle/>
          <a:p>
            <a:r>
              <a:rPr lang="tr-TR" dirty="0" smtClean="0"/>
              <a:t>GÖRSEL DENEYİMLER VE SOSYODUYGUSAL GELİŞİM</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4</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1896178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Annenin yüzü görüldüğündeki heyecanın bağlanma motivasyonel sisteminin baskın olduğunda harekete geçen tepkiler tarafından ateşlenen bir duygulanım olduğu artık sağlam şekilde ortaya konmuştur (Lichtenberg, 1989). </a:t>
            </a:r>
          </a:p>
        </p:txBody>
      </p:sp>
      <p:sp>
        <p:nvSpPr>
          <p:cNvPr id="2" name="Title 1"/>
          <p:cNvSpPr>
            <a:spLocks noGrp="1"/>
          </p:cNvSpPr>
          <p:nvPr>
            <p:ph type="title"/>
          </p:nvPr>
        </p:nvSpPr>
        <p:spPr/>
        <p:txBody>
          <a:bodyPr>
            <a:normAutofit fontScale="90000"/>
          </a:bodyPr>
          <a:lstStyle/>
          <a:p>
            <a:r>
              <a:rPr lang="tr-TR" dirty="0" smtClean="0"/>
              <a:t>GÖRSEL DENEYİMLER VE SOSYODUYGUSAL GELİŞİM</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40</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9826300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tr-TR" dirty="0"/>
              <a:t>Kohut’un modelinde aynalanmak, neşe ile bakılmak ve keyifli bir ebeveyn kendilik nesnesinden elde edilen temel onaydır. Bir pediatrist-psikoanalitik gözlemcisi olan Winnicott (1971), mutluluğunu ve memnuniyetini bebeğe geri yansıtan annenin duygulanımsal aynalamasının kritik gelişimsel sürecini tarif eder: “anne bebeğe  bakıyor ve annenin nasıl göründüğü orada ne gördüğüne bağlı” (p. 112).</a:t>
            </a:r>
          </a:p>
        </p:txBody>
      </p:sp>
      <p:sp>
        <p:nvSpPr>
          <p:cNvPr id="2" name="Title 1"/>
          <p:cNvSpPr>
            <a:spLocks noGrp="1"/>
          </p:cNvSpPr>
          <p:nvPr>
            <p:ph type="title"/>
          </p:nvPr>
        </p:nvSpPr>
        <p:spPr/>
        <p:txBody>
          <a:bodyPr>
            <a:normAutofit fontScale="90000"/>
          </a:bodyPr>
          <a:lstStyle/>
          <a:p>
            <a:r>
              <a:rPr lang="tr-TR" dirty="0" smtClean="0"/>
              <a:t>GÖRSEL DENEYİMLER VE SOSYODUYGUSAL GELİŞİM</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41</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12599226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tr-TR" dirty="0"/>
              <a:t>Neşe, her iki ebeveyn tarafından gerçekleştirilen sosyal değiş tokuşun karşılıklı düzenlenmesinin ürünüdür. İleri geri gülümseme prototipik örnektir: genelde oldukça düşük yoğunluk düzeyinde başlar. Her bir eş daha sonra gittikçe artan şekilde yükselir-deyim yerindeyse birbirlerini daha yüksek bir yörüngeye tekmeler. Değiş tokuş, annenin gülüşünün bebeğinkini harekete geçirdiği, onun sonraki gülümsemesini daha yüksek seviyede yeniden canlandırdığı ve bu şekilde süren binişik dalgalar içerisinde meydana gelir. Bu binişik dalgalar, oldukça sık bir şekilde, eş zamanlı karşılıklı kahkaha kopana kadar  yoğınluk içerisine dahil edilir. (s. 16</a:t>
            </a:r>
            <a:r>
              <a:rPr lang="tr-TR" dirty="0" smtClean="0"/>
              <a:t>).</a:t>
            </a:r>
            <a:endParaRPr lang="tr-TR" dirty="0"/>
          </a:p>
        </p:txBody>
      </p:sp>
      <p:sp>
        <p:nvSpPr>
          <p:cNvPr id="2" name="Title 1"/>
          <p:cNvSpPr>
            <a:spLocks noGrp="1"/>
          </p:cNvSpPr>
          <p:nvPr>
            <p:ph type="title"/>
          </p:nvPr>
        </p:nvSpPr>
        <p:spPr/>
        <p:txBody>
          <a:bodyPr>
            <a:normAutofit fontScale="90000"/>
          </a:bodyPr>
          <a:lstStyle/>
          <a:p>
            <a:r>
              <a:rPr lang="tr-TR" dirty="0" smtClean="0"/>
              <a:t>GÖRSEL DENEYİMLER VE SOSYODUYGUSAL GELİŞİM</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42</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6390134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Bebeğin gülümseme sıklığının bir başkasının varlığında arttığı izleyici etkisi, spesifik olarak 10. ayda görülür (Jones, Collins &amp; Hong, 1991).  </a:t>
            </a:r>
          </a:p>
          <a:p>
            <a:endParaRPr lang="tr-TR" dirty="0"/>
          </a:p>
        </p:txBody>
      </p:sp>
      <p:sp>
        <p:nvSpPr>
          <p:cNvPr id="2" name="Title 1"/>
          <p:cNvSpPr>
            <a:spLocks noGrp="1"/>
          </p:cNvSpPr>
          <p:nvPr>
            <p:ph type="title"/>
          </p:nvPr>
        </p:nvSpPr>
        <p:spPr/>
        <p:txBody>
          <a:bodyPr>
            <a:normAutofit fontScale="90000"/>
          </a:bodyPr>
          <a:lstStyle/>
          <a:p>
            <a:r>
              <a:rPr lang="tr-TR" dirty="0" smtClean="0"/>
              <a:t>GÖRSEL DENEYİMLER VE SOSYODUYGUSAL GELİŞİM</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43</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9663813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tr-TR" dirty="0"/>
              <a:t>Freud’un memnuniyetin sadece sakin bir durum içerisindeyken sağlanacağı yönündeki </a:t>
            </a:r>
            <a:r>
              <a:rPr lang="tr-TR" sz="3600" b="1" dirty="0">
                <a:solidFill>
                  <a:srgbClr val="FF0000"/>
                </a:solidFill>
              </a:rPr>
              <a:t>iddiasının aksine </a:t>
            </a:r>
            <a:r>
              <a:rPr lang="tr-TR" dirty="0"/>
              <a:t>bebeğin elasyonunun otonomik sinir sisteminin uyarıcı, enerjiyi harekete geçiren sempatik bileşeninin yükseltilmiş aktivasyonu ile ilişkili olduğu bilinmektedir (Lipsitt, 1976) ve neşeye fizyolojik olarak kalp hızındaki önemli bir artış eşlik etmektedir (Izard, 1991). </a:t>
            </a:r>
          </a:p>
        </p:txBody>
      </p:sp>
      <p:sp>
        <p:nvSpPr>
          <p:cNvPr id="2" name="Title 1"/>
          <p:cNvSpPr>
            <a:spLocks noGrp="1"/>
          </p:cNvSpPr>
          <p:nvPr>
            <p:ph type="title"/>
          </p:nvPr>
        </p:nvSpPr>
        <p:spPr/>
        <p:txBody>
          <a:bodyPr>
            <a:normAutofit fontScale="90000"/>
          </a:bodyPr>
          <a:lstStyle/>
          <a:p>
            <a:r>
              <a:rPr lang="tr-TR" dirty="0" smtClean="0"/>
              <a:t>GÖRSEL DENEYİMLER VE SOSYODUYGUSAL GELİŞİM</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44</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8790571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Ancak bu bulgular klasik psikoanaliz kaynaklı iki güncel model tarafından önerilen gelişimsel kavramsallaştırmaları-temel olarak bebeğin, gerginlik azaltıcı aktiviteler yerine nesne arayışı ile motive olduğunu ileri süren nesne ilişkileri teorisi ve bağlanma isteğinin işlevini memnuniyet durumlarının üretilmesi olduğunu savunan bağlanma teorisi- doğrulamaktadır. </a:t>
            </a:r>
          </a:p>
        </p:txBody>
      </p:sp>
      <p:sp>
        <p:nvSpPr>
          <p:cNvPr id="2" name="Title 1"/>
          <p:cNvSpPr>
            <a:spLocks noGrp="1"/>
          </p:cNvSpPr>
          <p:nvPr>
            <p:ph type="title"/>
          </p:nvPr>
        </p:nvSpPr>
        <p:spPr/>
        <p:txBody>
          <a:bodyPr>
            <a:normAutofit fontScale="90000"/>
          </a:bodyPr>
          <a:lstStyle/>
          <a:p>
            <a:r>
              <a:rPr lang="tr-TR" dirty="0" smtClean="0"/>
              <a:t>GÖRSEL DENEYİMLER VE SOSYODUYGUSAL GELİŞİM</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45</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7760730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55365"/>
            <a:ext cx="8229600" cy="4525963"/>
          </a:xfrm>
        </p:spPr>
        <p:txBody>
          <a:bodyPr>
            <a:normAutofit fontScale="92500" lnSpcReduction="10000"/>
          </a:bodyPr>
          <a:lstStyle/>
          <a:p>
            <a:r>
              <a:rPr lang="tr-TR" dirty="0"/>
              <a:t>Daha erken dönemdeki bir çalışmasında Stern (1983b) bebeğin, altındaki uyarımın daha fazla uyarım arattığı, üstündeki uyarımın ise kaçınmaya neden olduğu, uyarımın optimal seviyelerine sahip olduğunu vurgulamıştır</a:t>
            </a:r>
            <a:r>
              <a:rPr lang="tr-TR" dirty="0" smtClean="0"/>
              <a:t>.</a:t>
            </a:r>
          </a:p>
          <a:p>
            <a:r>
              <a:rPr lang="tr-TR" dirty="0" smtClean="0"/>
              <a:t> </a:t>
            </a:r>
            <a:r>
              <a:rPr lang="tr-TR" dirty="0"/>
              <a:t>Psikobiyolojik olarak ayarlanmış olan anne kendi uyarımını hassas şekilde azaltır, bu durum çok şiddetli ve stres yaratıcı olduğunda, bebeğin bakışı duygusal uyarılmayı düzenleyebilmek için başka tarafa çevrilir ve uyarılmanın optimal seviyelerini sağlayabilmek için bebek girdiyi düşürür. </a:t>
            </a:r>
          </a:p>
        </p:txBody>
      </p:sp>
      <p:sp>
        <p:nvSpPr>
          <p:cNvPr id="2" name="Title 1"/>
          <p:cNvSpPr>
            <a:spLocks noGrp="1"/>
          </p:cNvSpPr>
          <p:nvPr>
            <p:ph type="title"/>
          </p:nvPr>
        </p:nvSpPr>
        <p:spPr/>
        <p:txBody>
          <a:bodyPr>
            <a:normAutofit fontScale="90000"/>
          </a:bodyPr>
          <a:lstStyle/>
          <a:p>
            <a:r>
              <a:rPr lang="tr-TR" dirty="0"/>
              <a:t>POZİTİF DUYGULANIMIN İNTERAKTİF PSİKOBİYOLOJİK </a:t>
            </a:r>
            <a:r>
              <a:rPr lang="tr-TR" dirty="0" smtClean="0"/>
              <a:t>DÜZENLENMESİ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46</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2185262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39341"/>
            <a:ext cx="8229600" cy="4525963"/>
          </a:xfrm>
        </p:spPr>
        <p:txBody>
          <a:bodyPr>
            <a:normAutofit fontScale="85000" lnSpcReduction="10000"/>
          </a:bodyPr>
          <a:lstStyle/>
          <a:p>
            <a:r>
              <a:rPr lang="tr-TR" dirty="0"/>
              <a:t>Bebeğin anneye bir süre dikkatini vermesinin ardından annenin etkileşimi sürmede kullandığı en etkili teknik, bebeğinin dikkat kapasitesine ve geri çekilme ihtiyacına olan hassasiyeti-kısmen ya da bütünsel- olarak görünmektedir. Dikkatin ve dikkatsizliğin kısa döngüleri uzatılan etkileşimin bütün dönemlerinin temeli oluşturduğu görülmektedir. Bebek açısından anneye süreğen olarak dikkati verme görülmesine rağmen dondurulmuş görüntü analizi bebeğin bakma ve bakmamasının döngüsel doğasını ortaya çıkarmıştır. Bakışlarını çevirerek, bebek böyle yoğun etkileşim dönemleri süresince almış olduğu uyarım miktarı üzerinde kontrol sağlamaktadır. (p.105</a:t>
            </a:r>
            <a:r>
              <a:rPr lang="tr-TR" dirty="0" smtClean="0"/>
              <a:t>)</a:t>
            </a:r>
            <a:endParaRPr lang="tr-TR" dirty="0"/>
          </a:p>
        </p:txBody>
      </p:sp>
      <p:sp>
        <p:nvSpPr>
          <p:cNvPr id="2" name="Title 1"/>
          <p:cNvSpPr>
            <a:spLocks noGrp="1"/>
          </p:cNvSpPr>
          <p:nvPr>
            <p:ph type="title"/>
          </p:nvPr>
        </p:nvSpPr>
        <p:spPr/>
        <p:txBody>
          <a:bodyPr>
            <a:normAutofit fontScale="90000"/>
          </a:bodyPr>
          <a:lstStyle/>
          <a:p>
            <a:r>
              <a:rPr lang="tr-TR" dirty="0" smtClean="0"/>
              <a:t>POZİTİF DUYGULANIMIN İNTERAKTİF PSİKOBİYOLOJİK DÜZENLENMESİ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47</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38825639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711349"/>
            <a:ext cx="8229600" cy="4525963"/>
          </a:xfrm>
        </p:spPr>
        <p:txBody>
          <a:bodyPr>
            <a:normAutofit/>
          </a:bodyPr>
          <a:lstStyle/>
          <a:p>
            <a:r>
              <a:rPr lang="tr-TR" dirty="0"/>
              <a:t>Psikofizyolojik olarak bakış tiksintisi sosyal bilgi işlemesinin aşırı yüklemesini boşaltan uyarılma azaltıcı bir “kesme” mekanizmasıdır (Chance, 1962).  Fogel (1982) bebeğin uyarılma eşiği çok düşük olmasından dolayı bakıcı yükseltilmiş potansiyel olarak düzensiz durumları ayarlamalıdır. </a:t>
            </a:r>
          </a:p>
          <a:p>
            <a:endParaRPr lang="tr-TR" dirty="0"/>
          </a:p>
        </p:txBody>
      </p:sp>
      <p:sp>
        <p:nvSpPr>
          <p:cNvPr id="2" name="Title 1"/>
          <p:cNvSpPr>
            <a:spLocks noGrp="1"/>
          </p:cNvSpPr>
          <p:nvPr>
            <p:ph type="title"/>
          </p:nvPr>
        </p:nvSpPr>
        <p:spPr/>
        <p:txBody>
          <a:bodyPr>
            <a:normAutofit fontScale="90000"/>
          </a:bodyPr>
          <a:lstStyle/>
          <a:p>
            <a:r>
              <a:rPr lang="tr-TR" dirty="0" smtClean="0"/>
              <a:t>POZİTİF DUYGULANIMIN İNTERAKTİF PSİKOBİYOLOJİK DÜZENLENMESİ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48</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6324930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783357"/>
            <a:ext cx="8229600" cy="4525963"/>
          </a:xfrm>
        </p:spPr>
        <p:txBody>
          <a:bodyPr>
            <a:normAutofit lnSpcReduction="10000"/>
          </a:bodyPr>
          <a:lstStyle/>
          <a:p>
            <a:r>
              <a:rPr lang="tr-TR" dirty="0"/>
              <a:t>Tronick v.d. (1982) ilgili annenin bebeğin sosyal hareketlerini taklit ettiği ya da abarttığı ve bebek bakışı hoşnutsuzluk yarattığı süre boyunca “geri çekildiği” annesel bir detaylandırma örüntüsünden bahseder.  (bakınız Şekil 6.4.). Bu yolla ebeveyn bilginin modunu, miktarını ve zamanlamasını bebeğin gerçek bütünleştirici kapasitelerine uydurulması aracılığı ile bebeğin bilgi işlemesini güçlendirir (Papousek &amp; Papousek, 1984).</a:t>
            </a:r>
          </a:p>
        </p:txBody>
      </p:sp>
      <p:sp>
        <p:nvSpPr>
          <p:cNvPr id="2" name="Title 1"/>
          <p:cNvSpPr>
            <a:spLocks noGrp="1"/>
          </p:cNvSpPr>
          <p:nvPr>
            <p:ph type="title"/>
          </p:nvPr>
        </p:nvSpPr>
        <p:spPr/>
        <p:txBody>
          <a:bodyPr>
            <a:normAutofit fontScale="90000"/>
          </a:bodyPr>
          <a:lstStyle/>
          <a:p>
            <a:r>
              <a:rPr lang="tr-TR" dirty="0" smtClean="0"/>
              <a:t>POZİTİF DUYGULANIMIN İNTERAKTİF PSİKOBİYOLOJİK DÜZENLENMESİ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49</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1979250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Spesifik olarak annenin yüzü tarafından sağlanan görsel bilginin belirginliği, bebeklerin,  yaklaşık 10 inç uzaklıktaki nesnelerin en net odakta olduğu sabit bir akamodatif sisteme sahip oldukları (Haynes, White &amp; Held, 1965) ve annelerin bebeklerini kendilerinden yaklaşık 8 yada 10 inç uzakta tutma eğiliminde olduklarına dair gözlemler ile açıklanır (Papousek &amp; Papousek, 1979). </a:t>
            </a:r>
          </a:p>
        </p:txBody>
      </p:sp>
      <p:sp>
        <p:nvSpPr>
          <p:cNvPr id="2" name="Title 1"/>
          <p:cNvSpPr>
            <a:spLocks noGrp="1"/>
          </p:cNvSpPr>
          <p:nvPr>
            <p:ph type="title"/>
          </p:nvPr>
        </p:nvSpPr>
        <p:spPr/>
        <p:txBody>
          <a:bodyPr>
            <a:normAutofit fontScale="90000"/>
          </a:bodyPr>
          <a:lstStyle/>
          <a:p>
            <a:r>
              <a:rPr lang="tr-TR" b="1" dirty="0"/>
              <a:t>GÖRSEL UYARILMANIN TEMEL BİR KAYNAĞI OLARAK ANNENİN </a:t>
            </a:r>
            <a:r>
              <a:rPr lang="tr-TR" b="1" dirty="0" smtClean="0"/>
              <a:t>YÜZÜ</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5</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1035979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83357"/>
            <a:ext cx="8229600" cy="4525963"/>
          </a:xfrm>
        </p:spPr>
        <p:txBody>
          <a:bodyPr>
            <a:normAutofit/>
          </a:bodyPr>
          <a:lstStyle/>
          <a:p>
            <a:r>
              <a:rPr lang="tr-TR" b="1" dirty="0"/>
              <a:t>Şekil 6.4</a:t>
            </a:r>
            <a:r>
              <a:rPr lang="tr-TR" dirty="0"/>
              <a:t>. </a:t>
            </a:r>
            <a:r>
              <a:rPr lang="en-US" dirty="0"/>
              <a:t>Normal </a:t>
            </a:r>
            <a:r>
              <a:rPr lang="en-US" dirty="0" err="1"/>
              <a:t>bebekler</a:t>
            </a:r>
            <a:r>
              <a:rPr lang="en-US" dirty="0"/>
              <a:t> ve </a:t>
            </a:r>
            <a:r>
              <a:rPr lang="en-US" dirty="0" err="1"/>
              <a:t>annelerinin</a:t>
            </a:r>
            <a:r>
              <a:rPr lang="en-US" dirty="0"/>
              <a:t> </a:t>
            </a:r>
            <a:r>
              <a:rPr lang="en-US" dirty="0" err="1"/>
              <a:t>uyumlu</a:t>
            </a:r>
            <a:r>
              <a:rPr lang="en-US" dirty="0"/>
              <a:t> </a:t>
            </a:r>
            <a:r>
              <a:rPr lang="en-US" dirty="0" err="1"/>
              <a:t>etkileşimleri</a:t>
            </a:r>
            <a:r>
              <a:rPr lang="en-US" dirty="0"/>
              <a:t> </a:t>
            </a:r>
            <a:r>
              <a:rPr lang="en-US" dirty="0" err="1"/>
              <a:t>sırasında</a:t>
            </a:r>
            <a:r>
              <a:rPr lang="en-US" dirty="0"/>
              <a:t> </a:t>
            </a:r>
            <a:r>
              <a:rPr lang="en-US" dirty="0" err="1"/>
              <a:t>gözlenen</a:t>
            </a:r>
            <a:r>
              <a:rPr lang="en-US" dirty="0"/>
              <a:t> </a:t>
            </a:r>
            <a:r>
              <a:rPr lang="en-US" dirty="0" err="1"/>
              <a:t>tipik</a:t>
            </a:r>
            <a:r>
              <a:rPr lang="en-US" dirty="0"/>
              <a:t> </a:t>
            </a:r>
            <a:r>
              <a:rPr lang="en-US" dirty="0" err="1"/>
              <a:t>bir</a:t>
            </a:r>
            <a:r>
              <a:rPr lang="en-US" dirty="0"/>
              <a:t> </a:t>
            </a:r>
            <a:r>
              <a:rPr lang="en-US" dirty="0" err="1"/>
              <a:t>fotografik</a:t>
            </a:r>
            <a:r>
              <a:rPr lang="en-US" dirty="0"/>
              <a:t> </a:t>
            </a:r>
            <a:r>
              <a:rPr lang="en-US" dirty="0" err="1"/>
              <a:t>sıra</a:t>
            </a:r>
            <a:r>
              <a:rPr lang="en-US" dirty="0"/>
              <a:t>: (A) </a:t>
            </a:r>
            <a:r>
              <a:rPr lang="en-US" dirty="0" err="1"/>
              <a:t>bebek</a:t>
            </a:r>
            <a:r>
              <a:rPr lang="en-US" dirty="0"/>
              <a:t> </a:t>
            </a:r>
            <a:r>
              <a:rPr lang="en-US" dirty="0" err="1"/>
              <a:t>anneye</a:t>
            </a:r>
            <a:r>
              <a:rPr lang="en-US" dirty="0"/>
              <a:t> </a:t>
            </a:r>
            <a:r>
              <a:rPr lang="en-US" dirty="0" err="1"/>
              <a:t>bakar</a:t>
            </a:r>
            <a:r>
              <a:rPr lang="en-US" dirty="0"/>
              <a:t> ve </a:t>
            </a:r>
            <a:r>
              <a:rPr lang="en-US" dirty="0" err="1"/>
              <a:t>anne</a:t>
            </a:r>
            <a:r>
              <a:rPr lang="en-US" dirty="0"/>
              <a:t> </a:t>
            </a:r>
            <a:r>
              <a:rPr lang="en-US" dirty="0" err="1"/>
              <a:t>abartılı</a:t>
            </a:r>
            <a:r>
              <a:rPr lang="en-US" dirty="0"/>
              <a:t> </a:t>
            </a:r>
            <a:r>
              <a:rPr lang="en-US" dirty="0" err="1"/>
              <a:t>bir</a:t>
            </a:r>
            <a:r>
              <a:rPr lang="en-US" dirty="0"/>
              <a:t> </a:t>
            </a:r>
            <a:r>
              <a:rPr lang="en-US" dirty="0" err="1"/>
              <a:t>yüz</a:t>
            </a:r>
            <a:r>
              <a:rPr lang="en-US" dirty="0"/>
              <a:t> </a:t>
            </a:r>
            <a:r>
              <a:rPr lang="en-US" dirty="0" err="1"/>
              <a:t>ifadesi</a:t>
            </a:r>
            <a:r>
              <a:rPr lang="en-US" dirty="0"/>
              <a:t> (</a:t>
            </a:r>
            <a:r>
              <a:rPr lang="en-US" dirty="0" err="1"/>
              <a:t>sahte</a:t>
            </a:r>
            <a:r>
              <a:rPr lang="en-US" dirty="0"/>
              <a:t> </a:t>
            </a:r>
            <a:r>
              <a:rPr lang="en-US" dirty="0" err="1"/>
              <a:t>şaşkınlık</a:t>
            </a:r>
            <a:r>
              <a:rPr lang="en-US" dirty="0"/>
              <a:t>) </a:t>
            </a:r>
            <a:r>
              <a:rPr lang="en-US" dirty="0" err="1"/>
              <a:t>gösterir</a:t>
            </a:r>
            <a:r>
              <a:rPr lang="en-US" dirty="0"/>
              <a:t>; (B) </a:t>
            </a:r>
            <a:r>
              <a:rPr lang="en-US" dirty="0" err="1"/>
              <a:t>bebek</a:t>
            </a:r>
            <a:r>
              <a:rPr lang="en-US" dirty="0"/>
              <a:t> ve </a:t>
            </a:r>
            <a:r>
              <a:rPr lang="en-US" dirty="0" err="1"/>
              <a:t>anne</a:t>
            </a:r>
            <a:r>
              <a:rPr lang="en-US" dirty="0"/>
              <a:t> </a:t>
            </a:r>
            <a:r>
              <a:rPr lang="en-US" dirty="0" err="1"/>
              <a:t>gülümser</a:t>
            </a:r>
            <a:r>
              <a:rPr lang="en-US" dirty="0"/>
              <a:t>; (C) </a:t>
            </a:r>
            <a:r>
              <a:rPr lang="en-US" dirty="0" err="1"/>
              <a:t>bebek</a:t>
            </a:r>
            <a:r>
              <a:rPr lang="en-US" dirty="0"/>
              <a:t> </a:t>
            </a:r>
            <a:r>
              <a:rPr lang="en-US" dirty="0" err="1"/>
              <a:t>kahkaha</a:t>
            </a:r>
            <a:r>
              <a:rPr lang="en-US" dirty="0"/>
              <a:t> </a:t>
            </a:r>
            <a:r>
              <a:rPr lang="en-US" dirty="0" err="1"/>
              <a:t>atar</a:t>
            </a:r>
            <a:r>
              <a:rPr lang="en-US" dirty="0"/>
              <a:t> ve </a:t>
            </a:r>
            <a:r>
              <a:rPr lang="en-US" dirty="0" err="1"/>
              <a:t>anne</a:t>
            </a:r>
            <a:r>
              <a:rPr lang="en-US" dirty="0"/>
              <a:t> </a:t>
            </a:r>
            <a:r>
              <a:rPr lang="en-US" dirty="0" err="1"/>
              <a:t>gülümsemesini</a:t>
            </a:r>
            <a:r>
              <a:rPr lang="en-US" dirty="0"/>
              <a:t> “</a:t>
            </a:r>
            <a:r>
              <a:rPr lang="en-US" dirty="0" err="1"/>
              <a:t>rahatlatır</a:t>
            </a:r>
            <a:r>
              <a:rPr lang="en-US" dirty="0"/>
              <a:t>” ve (D) </a:t>
            </a:r>
            <a:r>
              <a:rPr lang="en-US" dirty="0" err="1"/>
              <a:t>bebek</a:t>
            </a:r>
            <a:r>
              <a:rPr lang="en-US" dirty="0"/>
              <a:t> </a:t>
            </a:r>
            <a:r>
              <a:rPr lang="en-US" dirty="0" err="1"/>
              <a:t>başka</a:t>
            </a:r>
            <a:r>
              <a:rPr lang="en-US" dirty="0"/>
              <a:t> </a:t>
            </a:r>
            <a:r>
              <a:rPr lang="en-US" dirty="0" err="1"/>
              <a:t>tarafa</a:t>
            </a:r>
            <a:r>
              <a:rPr lang="en-US" dirty="0"/>
              <a:t> </a:t>
            </a:r>
            <a:r>
              <a:rPr lang="en-US" dirty="0" err="1"/>
              <a:t>bakar</a:t>
            </a:r>
            <a:r>
              <a:rPr lang="en-US" dirty="0"/>
              <a:t>, </a:t>
            </a:r>
            <a:r>
              <a:rPr lang="en-US" dirty="0" err="1"/>
              <a:t>anne</a:t>
            </a:r>
            <a:r>
              <a:rPr lang="en-US" dirty="0"/>
              <a:t> </a:t>
            </a:r>
            <a:r>
              <a:rPr lang="en-US" dirty="0" err="1"/>
              <a:t>gülümsemesini</a:t>
            </a:r>
            <a:r>
              <a:rPr lang="en-US" dirty="0"/>
              <a:t> </a:t>
            </a:r>
            <a:r>
              <a:rPr lang="en-US" dirty="0" err="1"/>
              <a:t>durdurur</a:t>
            </a:r>
            <a:r>
              <a:rPr lang="en-US" dirty="0"/>
              <a:t> ve </a:t>
            </a:r>
            <a:r>
              <a:rPr lang="en-US" dirty="0" err="1"/>
              <a:t>bebeği</a:t>
            </a:r>
            <a:r>
              <a:rPr lang="en-US" dirty="0"/>
              <a:t> </a:t>
            </a:r>
            <a:r>
              <a:rPr lang="en-US" dirty="0" err="1"/>
              <a:t>izler</a:t>
            </a:r>
            <a:r>
              <a:rPr lang="en-US" dirty="0"/>
              <a:t>. Field ve </a:t>
            </a:r>
            <a:r>
              <a:rPr lang="en-US" dirty="0" err="1"/>
              <a:t>Fogel’den</a:t>
            </a:r>
            <a:r>
              <a:rPr lang="en-US" dirty="0"/>
              <a:t> (1982). Lawrence Erlbaum </a:t>
            </a:r>
            <a:r>
              <a:rPr lang="en-US" dirty="0" err="1"/>
              <a:t>Ortaklarının</a:t>
            </a:r>
            <a:r>
              <a:rPr lang="en-US" dirty="0"/>
              <a:t> </a:t>
            </a:r>
            <a:r>
              <a:rPr lang="en-US" dirty="0" err="1"/>
              <a:t>izni</a:t>
            </a:r>
            <a:r>
              <a:rPr lang="en-US" dirty="0"/>
              <a:t> </a:t>
            </a:r>
            <a:r>
              <a:rPr lang="en-US" dirty="0" err="1"/>
              <a:t>ile</a:t>
            </a:r>
            <a:r>
              <a:rPr lang="en-US" dirty="0"/>
              <a:t> </a:t>
            </a:r>
            <a:r>
              <a:rPr lang="en-US" dirty="0" err="1"/>
              <a:t>basılmıştır</a:t>
            </a:r>
            <a:r>
              <a:rPr lang="en-US" dirty="0"/>
              <a:t>. </a:t>
            </a:r>
            <a:endParaRPr lang="tr-TR" dirty="0"/>
          </a:p>
        </p:txBody>
      </p:sp>
      <p:sp>
        <p:nvSpPr>
          <p:cNvPr id="2" name="Title 1"/>
          <p:cNvSpPr>
            <a:spLocks noGrp="1"/>
          </p:cNvSpPr>
          <p:nvPr>
            <p:ph type="title"/>
          </p:nvPr>
        </p:nvSpPr>
        <p:spPr/>
        <p:txBody>
          <a:bodyPr>
            <a:normAutofit fontScale="90000"/>
          </a:bodyPr>
          <a:lstStyle/>
          <a:p>
            <a:r>
              <a:rPr lang="tr-TR" dirty="0" smtClean="0"/>
              <a:t>POZİTİF DUYGULANIMIN İNTERAKTİF PSİKOBİYOLOJİK DÜZENLENMESİ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50</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01906030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83357"/>
            <a:ext cx="8229600" cy="4525963"/>
          </a:xfrm>
        </p:spPr>
        <p:txBody>
          <a:bodyPr>
            <a:normAutofit/>
          </a:bodyPr>
          <a:lstStyle/>
          <a:p>
            <a:r>
              <a:rPr lang="en-US" dirty="0"/>
              <a:t>Penman, </a:t>
            </a:r>
            <a:r>
              <a:rPr lang="en-US" dirty="0" err="1"/>
              <a:t>Meares</a:t>
            </a:r>
            <a:r>
              <a:rPr lang="en-US" dirty="0"/>
              <a:t> ve </a:t>
            </a:r>
            <a:r>
              <a:rPr lang="en-US" dirty="0" err="1"/>
              <a:t>Milgrom</a:t>
            </a:r>
            <a:r>
              <a:rPr lang="en-US" dirty="0"/>
              <a:t>-Friedman (1983) </a:t>
            </a:r>
            <a:r>
              <a:rPr lang="en-US" dirty="0" err="1"/>
              <a:t>senkrozine</a:t>
            </a:r>
            <a:r>
              <a:rPr lang="en-US" dirty="0"/>
              <a:t> </a:t>
            </a:r>
            <a:r>
              <a:rPr lang="en-US" dirty="0" err="1"/>
              <a:t>etkileşimlerin</a:t>
            </a:r>
            <a:r>
              <a:rPr lang="en-US" dirty="0"/>
              <a:t> </a:t>
            </a:r>
            <a:r>
              <a:rPr lang="en-US" dirty="0" err="1"/>
              <a:t>gelişiminin</a:t>
            </a:r>
            <a:r>
              <a:rPr lang="en-US" dirty="0"/>
              <a:t> </a:t>
            </a:r>
            <a:r>
              <a:rPr lang="en-US" dirty="0" err="1"/>
              <a:t>bebeğin</a:t>
            </a:r>
            <a:r>
              <a:rPr lang="en-US" dirty="0"/>
              <a:t> </a:t>
            </a:r>
            <a:r>
              <a:rPr lang="en-US" dirty="0" err="1"/>
              <a:t>sağlıklı</a:t>
            </a:r>
            <a:r>
              <a:rPr lang="en-US" dirty="0"/>
              <a:t> </a:t>
            </a:r>
            <a:r>
              <a:rPr lang="en-US" dirty="0" err="1"/>
              <a:t>duygulanımsal</a:t>
            </a:r>
            <a:r>
              <a:rPr lang="en-US" dirty="0"/>
              <a:t> </a:t>
            </a:r>
            <a:r>
              <a:rPr lang="en-US" dirty="0" err="1"/>
              <a:t>gelişimi</a:t>
            </a:r>
            <a:r>
              <a:rPr lang="en-US" dirty="0"/>
              <a:t> </a:t>
            </a:r>
            <a:r>
              <a:rPr lang="en-US" dirty="0" err="1"/>
              <a:t>için</a:t>
            </a:r>
            <a:r>
              <a:rPr lang="en-US" dirty="0"/>
              <a:t> </a:t>
            </a:r>
            <a:r>
              <a:rPr lang="en-US" dirty="0" err="1"/>
              <a:t>temel</a:t>
            </a:r>
            <a:r>
              <a:rPr lang="en-US" dirty="0"/>
              <a:t> </a:t>
            </a:r>
            <a:r>
              <a:rPr lang="en-US" dirty="0" err="1"/>
              <a:t>oduğunu</a:t>
            </a:r>
            <a:r>
              <a:rPr lang="en-US" dirty="0"/>
              <a:t> </a:t>
            </a:r>
            <a:r>
              <a:rPr lang="en-US" dirty="0" err="1"/>
              <a:t>iddia</a:t>
            </a:r>
            <a:r>
              <a:rPr lang="en-US" dirty="0"/>
              <a:t> </a:t>
            </a:r>
            <a:r>
              <a:rPr lang="en-US" dirty="0" err="1"/>
              <a:t>etmektedir</a:t>
            </a:r>
            <a:r>
              <a:rPr lang="en-US" dirty="0"/>
              <a:t>. </a:t>
            </a:r>
            <a:endParaRPr lang="tr-TR" dirty="0"/>
          </a:p>
          <a:p>
            <a:r>
              <a:rPr lang="en-US" dirty="0" err="1"/>
              <a:t>Sosyal</a:t>
            </a:r>
            <a:r>
              <a:rPr lang="en-US" dirty="0"/>
              <a:t> </a:t>
            </a:r>
            <a:r>
              <a:rPr lang="en-US" dirty="0" err="1"/>
              <a:t>bağlantı</a:t>
            </a:r>
            <a:r>
              <a:rPr lang="en-US" dirty="0"/>
              <a:t> </a:t>
            </a:r>
            <a:r>
              <a:rPr lang="en-US" dirty="0" err="1"/>
              <a:t>süresince</a:t>
            </a:r>
            <a:r>
              <a:rPr lang="en-US" dirty="0"/>
              <a:t> </a:t>
            </a:r>
            <a:r>
              <a:rPr lang="en-US" dirty="0" err="1"/>
              <a:t>anne</a:t>
            </a:r>
            <a:r>
              <a:rPr lang="en-US" dirty="0"/>
              <a:t> ne </a:t>
            </a:r>
            <a:r>
              <a:rPr lang="en-US" dirty="0" err="1"/>
              <a:t>kadar</a:t>
            </a:r>
            <a:r>
              <a:rPr lang="en-US" dirty="0"/>
              <a:t> </a:t>
            </a:r>
            <a:r>
              <a:rPr lang="en-US" dirty="0" err="1"/>
              <a:t>çok</a:t>
            </a:r>
            <a:r>
              <a:rPr lang="en-US" dirty="0"/>
              <a:t> </a:t>
            </a:r>
            <a:r>
              <a:rPr lang="en-US" dirty="0" err="1"/>
              <a:t>aktivite</a:t>
            </a:r>
            <a:r>
              <a:rPr lang="en-US" dirty="0"/>
              <a:t> </a:t>
            </a:r>
            <a:r>
              <a:rPr lang="en-US" dirty="0" err="1"/>
              <a:t>düzeyini</a:t>
            </a:r>
            <a:r>
              <a:rPr lang="en-US" dirty="0"/>
              <a:t> </a:t>
            </a:r>
            <a:r>
              <a:rPr lang="en-US" dirty="0" err="1"/>
              <a:t>bebeğine</a:t>
            </a:r>
            <a:r>
              <a:rPr lang="en-US" dirty="0"/>
              <a:t> </a:t>
            </a:r>
            <a:r>
              <a:rPr lang="en-US" dirty="0" err="1"/>
              <a:t>göre</a:t>
            </a:r>
            <a:r>
              <a:rPr lang="en-US" dirty="0"/>
              <a:t> ‘</a:t>
            </a:r>
            <a:r>
              <a:rPr lang="en-US" dirty="0" err="1"/>
              <a:t>ayarlarsa</a:t>
            </a:r>
            <a:r>
              <a:rPr lang="en-US" dirty="0"/>
              <a:t>’ ve </a:t>
            </a:r>
            <a:r>
              <a:rPr lang="en-US" dirty="0" err="1"/>
              <a:t>bağlantı</a:t>
            </a:r>
            <a:r>
              <a:rPr lang="en-US" dirty="0"/>
              <a:t> </a:t>
            </a:r>
            <a:r>
              <a:rPr lang="en-US" dirty="0" err="1"/>
              <a:t>kopukluğu</a:t>
            </a:r>
            <a:r>
              <a:rPr lang="en-US" dirty="0"/>
              <a:t> </a:t>
            </a:r>
            <a:r>
              <a:rPr lang="en-US" dirty="0" err="1"/>
              <a:t>dönemlerini</a:t>
            </a:r>
            <a:r>
              <a:rPr lang="en-US" dirty="0"/>
              <a:t> </a:t>
            </a:r>
            <a:r>
              <a:rPr lang="en-US" dirty="0" err="1"/>
              <a:t>bebeğin</a:t>
            </a:r>
            <a:r>
              <a:rPr lang="en-US" dirty="0"/>
              <a:t> </a:t>
            </a:r>
            <a:r>
              <a:rPr lang="en-US" dirty="0" err="1"/>
              <a:t>sessizce</a:t>
            </a:r>
            <a:r>
              <a:rPr lang="en-US" dirty="0"/>
              <a:t> </a:t>
            </a:r>
            <a:r>
              <a:rPr lang="en-US" dirty="0" err="1"/>
              <a:t>atlatmasına</a:t>
            </a:r>
            <a:r>
              <a:rPr lang="en-US" dirty="0"/>
              <a:t> ne </a:t>
            </a:r>
            <a:r>
              <a:rPr lang="en-US" dirty="0" err="1"/>
              <a:t>kadar</a:t>
            </a:r>
            <a:r>
              <a:rPr lang="en-US" dirty="0"/>
              <a:t> </a:t>
            </a:r>
            <a:r>
              <a:rPr lang="en-US" dirty="0" err="1"/>
              <a:t>çok</a:t>
            </a:r>
            <a:r>
              <a:rPr lang="en-US" dirty="0"/>
              <a:t> </a:t>
            </a:r>
            <a:r>
              <a:rPr lang="en-US" dirty="0" err="1"/>
              <a:t>izin</a:t>
            </a:r>
            <a:r>
              <a:rPr lang="en-US" dirty="0"/>
              <a:t> </a:t>
            </a:r>
            <a:r>
              <a:rPr lang="en-US" dirty="0" err="1"/>
              <a:t>verirse</a:t>
            </a:r>
            <a:r>
              <a:rPr lang="en-US" dirty="0"/>
              <a:t> </a:t>
            </a:r>
            <a:r>
              <a:rPr lang="en-US" dirty="0" err="1"/>
              <a:t>etkileşimleri</a:t>
            </a:r>
            <a:r>
              <a:rPr lang="en-US" dirty="0"/>
              <a:t> o </a:t>
            </a:r>
            <a:r>
              <a:rPr lang="en-US" dirty="0" err="1"/>
              <a:t>kadar</a:t>
            </a:r>
            <a:r>
              <a:rPr lang="en-US" dirty="0"/>
              <a:t> </a:t>
            </a:r>
            <a:r>
              <a:rPr lang="en-US" dirty="0" err="1"/>
              <a:t>uyumlu</a:t>
            </a:r>
            <a:r>
              <a:rPr lang="en-US" dirty="0"/>
              <a:t> </a:t>
            </a:r>
            <a:r>
              <a:rPr lang="en-US" dirty="0" err="1"/>
              <a:t>olur</a:t>
            </a:r>
            <a:r>
              <a:rPr lang="en-US" dirty="0"/>
              <a:t>.  (s. 1</a:t>
            </a:r>
            <a:r>
              <a:rPr lang="en-US" dirty="0" smtClean="0"/>
              <a:t>)</a:t>
            </a:r>
            <a:endParaRPr lang="tr-TR" dirty="0"/>
          </a:p>
        </p:txBody>
      </p:sp>
      <p:sp>
        <p:nvSpPr>
          <p:cNvPr id="2" name="Title 1"/>
          <p:cNvSpPr>
            <a:spLocks noGrp="1"/>
          </p:cNvSpPr>
          <p:nvPr>
            <p:ph type="title"/>
          </p:nvPr>
        </p:nvSpPr>
        <p:spPr/>
        <p:txBody>
          <a:bodyPr>
            <a:normAutofit fontScale="90000"/>
          </a:bodyPr>
          <a:lstStyle/>
          <a:p>
            <a:r>
              <a:rPr lang="tr-TR" dirty="0" smtClean="0"/>
              <a:t>POZİTİF DUYGULANIMIN İNTERAKTİF PSİKOBİYOLOJİK DÜZENLENMESİ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51</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61346212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711349"/>
            <a:ext cx="8229600" cy="4525963"/>
          </a:xfrm>
        </p:spPr>
        <p:txBody>
          <a:bodyPr/>
          <a:lstStyle/>
          <a:p>
            <a:r>
              <a:rPr lang="tr-TR" dirty="0"/>
              <a:t>Opioid nöropeptidler, özellikle uzun ömürlü endorfinler, sosyal ilişkiyle ilgili pozitif hedonik durumların deneyimlenmesine ve sosyal duyguya kaynak olan mekanizmaların düzenlenmesine karışırlar (Oliverio, Castellano &amp; Puiglisi-Allegra, 1984); böylelikle sosyal bağların oluşturulmasına ve sürdürülmesine katkı sağlarlar (Steklis &amp; Kling, 1985).</a:t>
            </a:r>
          </a:p>
        </p:txBody>
      </p:sp>
      <p:sp>
        <p:nvSpPr>
          <p:cNvPr id="2" name="Title 1"/>
          <p:cNvSpPr>
            <a:spLocks noGrp="1"/>
          </p:cNvSpPr>
          <p:nvPr>
            <p:ph type="title"/>
          </p:nvPr>
        </p:nvSpPr>
        <p:spPr/>
        <p:txBody>
          <a:bodyPr>
            <a:normAutofit fontScale="90000"/>
          </a:bodyPr>
          <a:lstStyle/>
          <a:p>
            <a:r>
              <a:rPr lang="tr-TR" dirty="0" smtClean="0"/>
              <a:t>POZİTİF DUYGULANIMIN İNTERAKTİF PSİKOBİYOLOJİK DÜZENLENMESİ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52</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3731180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27373"/>
            <a:ext cx="8229600" cy="4525963"/>
          </a:xfrm>
        </p:spPr>
        <p:txBody>
          <a:bodyPr/>
          <a:lstStyle/>
          <a:p>
            <a:r>
              <a:rPr lang="tr-TR" dirty="0"/>
              <a:t>Hoffman (1987) mühürleme nesnelerinin bebekte opioid peptidlerin üretimini uyardığını ve bu hormonal değişimin psikobiyolojik olarak bağlanma süreçlerine aracılık ettiğini ileri sürer.</a:t>
            </a:r>
          </a:p>
        </p:txBody>
      </p:sp>
      <p:sp>
        <p:nvSpPr>
          <p:cNvPr id="2" name="Title 1"/>
          <p:cNvSpPr>
            <a:spLocks noGrp="1"/>
          </p:cNvSpPr>
          <p:nvPr>
            <p:ph type="title"/>
          </p:nvPr>
        </p:nvSpPr>
        <p:spPr/>
        <p:txBody>
          <a:bodyPr>
            <a:normAutofit fontScale="90000"/>
          </a:bodyPr>
          <a:lstStyle/>
          <a:p>
            <a:r>
              <a:rPr lang="tr-TR" dirty="0" smtClean="0"/>
              <a:t>POZİTİF DUYGULANIMIN İNTERAKTİF PSİKOBİYOLOJİK DÜZENLENMESİ</a:t>
            </a:r>
            <a:endParaRPr lang="tr-TR" b="0"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53</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04400726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tr-TR" dirty="0"/>
              <a:t>Duyguların, hedonik boyutuna ek olarak, artık güç ya da uyarılma boyutuna sahip olduğu düşünülmektedir (Russell, 1980). </a:t>
            </a:r>
            <a:endParaRPr lang="tr-TR" dirty="0" smtClean="0"/>
          </a:p>
          <a:p>
            <a:r>
              <a:rPr lang="tr-TR" dirty="0" smtClean="0"/>
              <a:t>Elasyonun </a:t>
            </a:r>
            <a:r>
              <a:rPr lang="tr-TR" dirty="0"/>
              <a:t>(neşenin) ve heyecanın yüksek uyarılma yoğun pozitif etkisinin gelişimsel olarak ayrılma-bireyselleşmenin erken uygulama döneminde ancak bakıcı-bebek ikilisi başarılı bir şekilde önceki aşamaları aşarsa ortaya çıktığı ileri sürülmektedir.</a:t>
            </a:r>
          </a:p>
        </p:txBody>
      </p:sp>
      <p:sp>
        <p:nvSpPr>
          <p:cNvPr id="2" name="Title 1"/>
          <p:cNvSpPr>
            <a:spLocks noGrp="1"/>
          </p:cNvSpPr>
          <p:nvPr>
            <p:ph type="title"/>
          </p:nvPr>
        </p:nvSpPr>
        <p:spPr/>
        <p:txBody>
          <a:bodyPr>
            <a:normAutofit fontScale="90000"/>
          </a:bodyPr>
          <a:lstStyle/>
          <a:p>
            <a:r>
              <a:rPr lang="tr-TR" dirty="0"/>
              <a:t>İLK YIL İÇİNDE POZİTİF DUYGULANIMIN </a:t>
            </a:r>
            <a:r>
              <a:rPr lang="tr-TR" dirty="0" smtClean="0"/>
              <a:t>GELİŞİMİ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54</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191196444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tr-TR" dirty="0"/>
              <a:t>Yüksek düzeyde uyarılma üreten bebeklik döneminin karakteristik bir özelliği olan sürekli göz kontağının devamlı epizotları gelişimin daha sonraki noktalarında kısa karşılıklı bakış sebebiyle (gücü dayanılamaz olduğundan)  geçici bir ontojenik adaptasyonu temsil edebilir.  Bu ontojenik adaptasyon daha ileriki sosyoduygulanımsal ontojeni için çok önemlidir. Mahler normal bir simbiyotik dönemin, 10 ila 12 aylık dönemdeki uygulama evresinin olumlu şekilde başlamasında bir ön koşul olduğuna vurgu yapar. </a:t>
            </a:r>
          </a:p>
          <a:p>
            <a:endParaRPr lang="tr-TR" dirty="0"/>
          </a:p>
        </p:txBody>
      </p:sp>
      <p:sp>
        <p:nvSpPr>
          <p:cNvPr id="2" name="Title 1"/>
          <p:cNvSpPr>
            <a:spLocks noGrp="1"/>
          </p:cNvSpPr>
          <p:nvPr>
            <p:ph type="title"/>
          </p:nvPr>
        </p:nvSpPr>
        <p:spPr/>
        <p:txBody>
          <a:bodyPr>
            <a:normAutofit fontScale="90000"/>
          </a:bodyPr>
          <a:lstStyle/>
          <a:p>
            <a:r>
              <a:rPr lang="tr-TR" dirty="0" smtClean="0"/>
              <a:t>İLK YIL İÇİNDE POZİTİF DUYGULANIMIN GELİŞİMİ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55</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372983605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tr-TR" dirty="0"/>
              <a:t>Mahler (1980) bunu bebek dikey duruşta serbest olarak yürümeye başladığında tanımlar</a:t>
            </a:r>
            <a:r>
              <a:rPr lang="tr-TR" dirty="0" smtClean="0"/>
              <a:t>:</a:t>
            </a:r>
            <a:endParaRPr lang="tr-TR" dirty="0"/>
          </a:p>
          <a:p>
            <a:pPr lvl="1"/>
            <a:r>
              <a:rPr lang="tr-TR" dirty="0" smtClean="0"/>
              <a:t>bebeğin </a:t>
            </a:r>
            <a:r>
              <a:rPr lang="tr-TR" dirty="0"/>
              <a:t>görme düzlemi değişir: tamamıyla yeni bir görüş açısından beklenmedik ve değişen perspektifler, hazlar ve frustrasyonlar bulur. Bu yeni görsel seviyede görmek, işitmek, dokunmak için daha fazlası vardır ve bunların hepsi dikey iki ayaklı pozisyonda deneyimlenir. Bu dünyanın nasıl deneyimlendiği incelikli olarak, kademeli olarak devamlı genişleyen çemberlerin içine doğru çıkan çocuğun evreninin merkezi olan anne ile ilgili görülür</a:t>
            </a:r>
            <a:r>
              <a:rPr lang="tr-TR" dirty="0" smtClean="0"/>
              <a:t>.</a:t>
            </a:r>
            <a:endParaRPr lang="tr-TR" dirty="0"/>
          </a:p>
        </p:txBody>
      </p:sp>
      <p:sp>
        <p:nvSpPr>
          <p:cNvPr id="2" name="Title 1"/>
          <p:cNvSpPr>
            <a:spLocks noGrp="1"/>
          </p:cNvSpPr>
          <p:nvPr>
            <p:ph type="title"/>
          </p:nvPr>
        </p:nvSpPr>
        <p:spPr/>
        <p:txBody>
          <a:bodyPr>
            <a:normAutofit fontScale="90000"/>
          </a:bodyPr>
          <a:lstStyle/>
          <a:p>
            <a:r>
              <a:rPr lang="tr-TR" dirty="0" smtClean="0"/>
              <a:t>İLK YIL İÇİNDE POZİTİF DUYGULANIMIN GELİŞİMİ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56</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420190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11. aylarda nesnelerin görsel olarak ayırt edici özellikleri diğer duyusal modalitelerden daha zorlayıcı olur ve görsel girdiler çevresel bilginin işlenmesinde üstün yönlendirici bir rol üstlenirler (Bushnell &amp; Weinberg, 1987).</a:t>
            </a:r>
          </a:p>
        </p:txBody>
      </p:sp>
      <p:sp>
        <p:nvSpPr>
          <p:cNvPr id="2" name="Title 1"/>
          <p:cNvSpPr>
            <a:spLocks noGrp="1"/>
          </p:cNvSpPr>
          <p:nvPr>
            <p:ph type="title"/>
          </p:nvPr>
        </p:nvSpPr>
        <p:spPr/>
        <p:txBody>
          <a:bodyPr>
            <a:normAutofit fontScale="90000"/>
          </a:bodyPr>
          <a:lstStyle/>
          <a:p>
            <a:r>
              <a:rPr lang="tr-TR" dirty="0" smtClean="0"/>
              <a:t>İLK YIL İÇİNDE POZİTİF DUYGULANIMIN GELİŞİMİ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57</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48422513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Bu gelişimsel dönemde bu ikili görsel-duygulanımsal sürecin güçlendirilmiş ve yoğunlaştırılmış bir versiyonu sendeleyerek yürüyen bebeğin duygulanım ve davranışının annenin yüz ifadesi ile düzenlediği 10 ila 12 aylıkken başladığı bilinen düzenli duygulanım-ileten, dikkat-odaklayan, sosyal referans alma yaşantıları için temel olabilir (Klinnert, 1984).</a:t>
            </a:r>
          </a:p>
        </p:txBody>
      </p:sp>
      <p:sp>
        <p:nvSpPr>
          <p:cNvPr id="2" name="Title 1"/>
          <p:cNvSpPr>
            <a:spLocks noGrp="1"/>
          </p:cNvSpPr>
          <p:nvPr>
            <p:ph type="title"/>
          </p:nvPr>
        </p:nvSpPr>
        <p:spPr/>
        <p:txBody>
          <a:bodyPr>
            <a:normAutofit fontScale="90000"/>
          </a:bodyPr>
          <a:lstStyle/>
          <a:p>
            <a:r>
              <a:rPr lang="tr-TR" dirty="0" smtClean="0"/>
              <a:t>İLK YIL İÇİNDE POZİTİF DUYGULANIMIN GELİŞİMİ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58</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34587555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tr-TR" dirty="0" smtClean="0"/>
              <a:t>Walden </a:t>
            </a:r>
            <a:r>
              <a:rPr lang="tr-TR" dirty="0"/>
              <a:t>ve Baxter (1989) 12 aylık bebeklerin ebeveynin yüzü pozitif duygulanım ifade ettiğinde daha sık baktıklarını gözlemlemişlerdir. Sroufe (1989a) dikkatini çeken bir nesneyi “gözleri genişlemiş şekilde” tutan ve daha sonra mutluluğunu direkt olarak kendisini izleyen anne ile paylaşan 12 aylık bebeği tarif eder. Ve Emde (1988) yeni yürümeye başlayan 12 aylık çocuğun, onaylayan bakıcının izleyici bakışları altında, artan erken dönemdeki başarma deneyimleri ile ilgili “ışıltılı gözlerindeki mutluluğu” betimler</a:t>
            </a:r>
            <a:r>
              <a:rPr lang="tr-TR" dirty="0" smtClean="0"/>
              <a:t>.</a:t>
            </a:r>
            <a:endParaRPr lang="tr-TR" dirty="0"/>
          </a:p>
        </p:txBody>
      </p:sp>
      <p:sp>
        <p:nvSpPr>
          <p:cNvPr id="2" name="Title 1"/>
          <p:cNvSpPr>
            <a:spLocks noGrp="1"/>
          </p:cNvSpPr>
          <p:nvPr>
            <p:ph type="title"/>
          </p:nvPr>
        </p:nvSpPr>
        <p:spPr/>
        <p:txBody>
          <a:bodyPr>
            <a:normAutofit fontScale="90000"/>
          </a:bodyPr>
          <a:lstStyle/>
          <a:p>
            <a:r>
              <a:rPr lang="tr-TR" dirty="0" smtClean="0"/>
              <a:t>İLK YIL İÇİNDE POZİTİF DUYGULANIMIN GELİŞİMİ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59</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1874631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Yüzsel ifadelerin görsel algısının sözsüz iletişimin en belirgin kanalı olduğu gösterilmiştir (Izard, 1971) ve karşılıklı iletişimin vokal modlarına öncellik eden iletişimin görsel modları (Schaffer, 1984) yaşamın birinci yılın daki sözöncesi duygulanımsal bağların oluşmasında baskındır. </a:t>
            </a:r>
          </a:p>
        </p:txBody>
      </p:sp>
      <p:sp>
        <p:nvSpPr>
          <p:cNvPr id="2" name="Title 1"/>
          <p:cNvSpPr>
            <a:spLocks noGrp="1"/>
          </p:cNvSpPr>
          <p:nvPr>
            <p:ph type="title"/>
          </p:nvPr>
        </p:nvSpPr>
        <p:spPr/>
        <p:txBody>
          <a:bodyPr>
            <a:normAutofit fontScale="90000"/>
          </a:bodyPr>
          <a:lstStyle/>
          <a:p>
            <a:r>
              <a:rPr lang="tr-TR" dirty="0" smtClean="0"/>
              <a:t>GÖRSEL UYARILMANIN TEMEL BİR KAYNAĞI OLARAK ANNENİN YÜZÜ</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6</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22297292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tr-TR" dirty="0"/>
              <a:t>Bu zamana kadar bakıcının düzenlediği sözsüz iletişimler çocuğun uyarılmanın artan seviyelerine dayanmasına olanak sağlar ve bu ikili psikobiyolojik mekanizma pozitif duygulanımların hoşnutluğunu neşeye (elasyona) ve ilginin uyarılmaya dönüşümünden sorumlu olabilir. Bu trend erken dönem uygulama döneminde devam eder; pozitif duygudaki istatistiksel olarak önemli bir artış 10 ile 13.5 aylık arasında kanıtlanmıştır (Rothbart v.d., 1989). Güçlendirilmiş pozitif duygulanımın böyle bir gelişimsel döneminden Freud “birincil narsisizm” aşaması olarak bahsetmiştir. </a:t>
            </a:r>
          </a:p>
        </p:txBody>
      </p:sp>
      <p:sp>
        <p:nvSpPr>
          <p:cNvPr id="2" name="Title 1"/>
          <p:cNvSpPr>
            <a:spLocks noGrp="1"/>
          </p:cNvSpPr>
          <p:nvPr>
            <p:ph type="title"/>
          </p:nvPr>
        </p:nvSpPr>
        <p:spPr/>
        <p:txBody>
          <a:bodyPr>
            <a:normAutofit fontScale="90000"/>
          </a:bodyPr>
          <a:lstStyle/>
          <a:p>
            <a:r>
              <a:rPr lang="tr-TR" dirty="0" smtClean="0"/>
              <a:t>İLK YIL İÇİNDE POZİTİF DUYGULANIMIN GELİŞİMİ</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60</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99966738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Annenin duygusal olarak anlamlı yüzü görsel-duygulanımsal bilginin en etkili kaynağıdır ve yüz yüze etkileşimlerde bebeğin gelişen sinir sistemi için görsel bir mühürleme uyaranı olarak görev yapar.</a:t>
            </a:r>
          </a:p>
        </p:txBody>
      </p:sp>
      <p:sp>
        <p:nvSpPr>
          <p:cNvPr id="2" name="Title 1"/>
          <p:cNvSpPr>
            <a:spLocks noGrp="1"/>
          </p:cNvSpPr>
          <p:nvPr>
            <p:ph type="title"/>
          </p:nvPr>
        </p:nvSpPr>
        <p:spPr/>
        <p:txBody>
          <a:bodyPr>
            <a:normAutofit/>
          </a:bodyPr>
          <a:lstStyle/>
          <a:p>
            <a:r>
              <a:rPr lang="tr-TR" dirty="0" smtClean="0"/>
              <a:t>ÖZET</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61</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233822647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Görsel diyaloglar boyunca birincil bakıcı bebeğin içsel durumuna psikobiyolojik olarak uyum gösterir ve bu birleşme yaşantılarında anne ikilide karşılıklı olarak düzenlenmiş bir simbiyotik durum yaratır ve bu durumu sürdürür.</a:t>
            </a:r>
          </a:p>
        </p:txBody>
      </p:sp>
      <p:sp>
        <p:nvSpPr>
          <p:cNvPr id="2" name="Title 1"/>
          <p:cNvSpPr>
            <a:spLocks noGrp="1"/>
          </p:cNvSpPr>
          <p:nvPr>
            <p:ph type="title"/>
          </p:nvPr>
        </p:nvSpPr>
        <p:spPr/>
        <p:txBody>
          <a:bodyPr/>
          <a:lstStyle/>
          <a:p>
            <a:r>
              <a:rPr lang="tr-TR" dirty="0" smtClean="0"/>
              <a:t>ÖZET</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62</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306862623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Pozitif duygulanımın bu şekilde arttırılmasına nörokimyasal olarak ventral tegmental dopaminerjik sistemin aktivasyonu ve bebeğin beyninin ödül merkezleri içerisindeki endojen opioidlerinin uyarılması aracılık eder.</a:t>
            </a:r>
          </a:p>
        </p:txBody>
      </p:sp>
      <p:sp>
        <p:nvSpPr>
          <p:cNvPr id="2" name="Title 1"/>
          <p:cNvSpPr>
            <a:spLocks noGrp="1"/>
          </p:cNvSpPr>
          <p:nvPr>
            <p:ph type="title"/>
          </p:nvPr>
        </p:nvSpPr>
        <p:spPr/>
        <p:txBody>
          <a:bodyPr/>
          <a:lstStyle/>
          <a:p>
            <a:r>
              <a:rPr lang="tr-TR" dirty="0" smtClean="0"/>
              <a:t>ÖZET</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63</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64571294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İlk yıl içinde bebeğin uyarılmanın daha yüksek seviyelerine dayanma kapasitesi artar. Bu fenomenler birinci yılın sonunda başlayan uygulama aşamasındaki pozitif duygulanımın çok yüksek seviyeleri ile son bulur.   </a:t>
            </a:r>
          </a:p>
          <a:p>
            <a:endParaRPr lang="tr-TR" dirty="0"/>
          </a:p>
        </p:txBody>
      </p:sp>
      <p:sp>
        <p:nvSpPr>
          <p:cNvPr id="2" name="Title 1"/>
          <p:cNvSpPr>
            <a:spLocks noGrp="1"/>
          </p:cNvSpPr>
          <p:nvPr>
            <p:ph type="title"/>
          </p:nvPr>
        </p:nvSpPr>
        <p:spPr/>
        <p:txBody>
          <a:bodyPr/>
          <a:lstStyle/>
          <a:p>
            <a:r>
              <a:rPr lang="tr-TR" dirty="0" smtClean="0"/>
              <a:t>ÖZET</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64</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39205206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Bu gözlemler Conel’in (1955) bu dönemdeki görmenin önceliğinin kortikal görsel alanların işitsel alanlardan daha ileri düzeyde olgunlaşmasından kaynaklandığı yargısı ile açıklanabilir. </a:t>
            </a:r>
          </a:p>
        </p:txBody>
      </p:sp>
      <p:sp>
        <p:nvSpPr>
          <p:cNvPr id="2" name="Title 1"/>
          <p:cNvSpPr>
            <a:spLocks noGrp="1"/>
          </p:cNvSpPr>
          <p:nvPr>
            <p:ph type="title"/>
          </p:nvPr>
        </p:nvSpPr>
        <p:spPr/>
        <p:txBody>
          <a:bodyPr>
            <a:normAutofit fontScale="90000"/>
          </a:bodyPr>
          <a:lstStyle/>
          <a:p>
            <a:r>
              <a:rPr lang="tr-TR" dirty="0" smtClean="0"/>
              <a:t>GÖRSEL UYARILMANIN TEMEL BİR KAYNAĞI OLARAK ANNENİN YÜZÜ</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7</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8111368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Çocuğun annenin yüzüne olan yoğun ilgisi, çocuğu annenin yüzünü takip etmeye iter (Izard, 1991). Yüz taraması üzerine bir araştırma bebeklerin özellikle en çok gözün değiştiği yüzsel duygulanımsal ifadelere daha duyarlı olduklarını göstermiştir (Haith, Bergman &amp; Moore, 1979). </a:t>
            </a:r>
          </a:p>
        </p:txBody>
      </p:sp>
      <p:sp>
        <p:nvSpPr>
          <p:cNvPr id="2" name="Title 1"/>
          <p:cNvSpPr>
            <a:spLocks noGrp="1"/>
          </p:cNvSpPr>
          <p:nvPr>
            <p:ph type="title"/>
          </p:nvPr>
        </p:nvSpPr>
        <p:spPr/>
        <p:txBody>
          <a:bodyPr>
            <a:normAutofit fontScale="90000"/>
          </a:bodyPr>
          <a:lstStyle/>
          <a:p>
            <a:r>
              <a:rPr lang="tr-TR" dirty="0" smtClean="0"/>
              <a:t>GÖRSEL UYARILMANIN TEMEL BİR KAYNAĞI OLARAK ANNENİN YÜZÜ</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8</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40067146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smtClean="0"/>
              <a:t> </a:t>
            </a:r>
            <a:r>
              <a:rPr lang="tr-TR" dirty="0"/>
              <a:t>İkinci aydan sonra (Mahler’in simbiyotik döneminin başlaması) annenin gözüne sabitlenme artar (Mauer &amp; Salapatek, 1976) ve 17. haftada annenin gözleri ağzına göre annenin  yüzünün daha belirgin bir özelliğidir (Caron, Caron, Caldwell &amp; Weiss, 1973). 2-3 aylık olunca bebeğin gülümsemesi bütün bir yüz sunumu ile ve bir balon üzerine çizilmiş bir çift yuvarlak ile harekete geçebilir.</a:t>
            </a:r>
          </a:p>
        </p:txBody>
      </p:sp>
      <p:sp>
        <p:nvSpPr>
          <p:cNvPr id="2" name="Title 1"/>
          <p:cNvSpPr>
            <a:spLocks noGrp="1"/>
          </p:cNvSpPr>
          <p:nvPr>
            <p:ph type="title"/>
          </p:nvPr>
        </p:nvSpPr>
        <p:spPr/>
        <p:txBody>
          <a:bodyPr>
            <a:normAutofit fontScale="90000"/>
          </a:bodyPr>
          <a:lstStyle/>
          <a:p>
            <a:r>
              <a:rPr lang="tr-TR" dirty="0" smtClean="0"/>
              <a:t>GÖRSEL UYARILMANIN TEMEL BİR KAYNAĞI OLARAK ANNENİN YÜZÜ</a:t>
            </a:r>
            <a:endParaRPr lang="tr-TR" dirty="0"/>
          </a:p>
        </p:txBody>
      </p:sp>
      <p:sp>
        <p:nvSpPr>
          <p:cNvPr id="4" name="Slide Number Placeholder 3"/>
          <p:cNvSpPr>
            <a:spLocks noGrp="1"/>
          </p:cNvSpPr>
          <p:nvPr>
            <p:ph type="sldNum" sz="quarter" idx="12"/>
          </p:nvPr>
        </p:nvSpPr>
        <p:spPr/>
        <p:txBody>
          <a:bodyPr/>
          <a:lstStyle/>
          <a:p>
            <a:fld id="{645DF997-8BDE-40D7-9B91-58B148D5EADA}" type="slidenum">
              <a:rPr lang="tr-TR" smtClean="0"/>
              <a:pPr/>
              <a:t>9</a:t>
            </a:fld>
            <a:endParaRPr lang="tr-TR"/>
          </a:p>
        </p:txBody>
      </p:sp>
      <p:sp>
        <p:nvSpPr>
          <p:cNvPr id="5" name="Date Placeholder 4"/>
          <p:cNvSpPr>
            <a:spLocks noGrp="1"/>
          </p:cNvSpPr>
          <p:nvPr>
            <p:ph type="dt" sz="half" idx="10"/>
          </p:nvPr>
        </p:nvSpPr>
        <p:spPr/>
        <p:txBody>
          <a:bodyPr/>
          <a:lstStyle/>
          <a:p>
            <a:r>
              <a:rPr lang="tr-TR" smtClean="0"/>
              <a:t>27.08.2011</a:t>
            </a:r>
            <a:endParaRPr lang="tr-TR"/>
          </a:p>
        </p:txBody>
      </p:sp>
      <p:sp>
        <p:nvSpPr>
          <p:cNvPr id="6" name="Footer Placeholder 5"/>
          <p:cNvSpPr>
            <a:spLocks noGrp="1"/>
          </p:cNvSpPr>
          <p:nvPr>
            <p:ph type="ftr" sz="quarter" idx="11"/>
          </p:nvPr>
        </p:nvSpPr>
        <p:spPr/>
        <p:txBody>
          <a:bodyPr/>
          <a:lstStyle/>
          <a:p>
            <a:r>
              <a:rPr lang="tr-TR" smtClean="0"/>
              <a:t>Tahir ÖZAKKAŞ Psikoterapi Enstitüsü /Darıca 2011</a:t>
            </a:r>
            <a:endParaRPr lang="tr-TR"/>
          </a:p>
        </p:txBody>
      </p:sp>
    </p:spTree>
    <p:extLst>
      <p:ext uri="{BB962C8B-B14F-4D97-AF65-F5344CB8AC3E}">
        <p14:creationId xmlns:p14="http://schemas.microsoft.com/office/powerpoint/2010/main" val="329445376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660</TotalTime>
  <Words>4064</Words>
  <Application>Microsoft Office PowerPoint</Application>
  <PresentationFormat>On-screen Show (4:3)</PresentationFormat>
  <Paragraphs>332</Paragraphs>
  <Slides>64</Slides>
  <Notes>0</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Concourse</vt:lpstr>
      <vt:lpstr>DuygulanImIn Düzenlenmesİ ve Kİşİlİğİn Temellerİ Duygusal Gelişimin Nörobiyolojisi  BÖLÜM 6 GÖRSEL DENEYİMLER VE SOSYODUYGUSAL GELİŞİM </vt:lpstr>
      <vt:lpstr>GÖRSEL DENEYİMLER VE SOSYODUYGUSAL GELİŞİM</vt:lpstr>
      <vt:lpstr>GÖRSEL DENEYİMLER VE SOSYODUYGUSAL GELİŞİM</vt:lpstr>
      <vt:lpstr>GÖRSEL DENEYİMLER VE SOSYODUYGUSAL GELİŞİM</vt:lpstr>
      <vt:lpstr>GÖRSEL UYARILMANIN TEMEL BİR KAYNAĞI OLARAK ANNENİN YÜZÜ</vt:lpstr>
      <vt:lpstr>GÖRSEL UYARILMANIN TEMEL BİR KAYNAĞI OLARAK ANNENİN YÜZÜ</vt:lpstr>
      <vt:lpstr>GÖRSEL UYARILMANIN TEMEL BİR KAYNAĞI OLARAK ANNENİN YÜZÜ</vt:lpstr>
      <vt:lpstr>GÖRSEL UYARILMANIN TEMEL BİR KAYNAĞI OLARAK ANNENİN YÜZÜ</vt:lpstr>
      <vt:lpstr>GÖRSEL UYARILMANIN TEMEL BİR KAYNAĞI OLARAK ANNENİN YÜZÜ</vt:lpstr>
      <vt:lpstr>GÖRSEL DENEYİMLER VE SOSYODUYGUSAL GELİŞİM  </vt:lpstr>
      <vt:lpstr>GÖRSEL DENEYİMLER VE SOSYODUYGUSAL GELİŞİM </vt:lpstr>
      <vt:lpstr>GÖRSEL DENEYİMLER VE SOSYODUYGUSAL GELİŞİM </vt:lpstr>
      <vt:lpstr>GÖRSEL DENEYİMLER VE SOSYODUYGUSAL GELİŞİM </vt:lpstr>
      <vt:lpstr>GÖRSEL DENEYİMLER VE SOSYODUYGUSAL GELİŞİM </vt:lpstr>
      <vt:lpstr>GÖRSEL DENEYİMLER VE SOSYODUYGUSAL GELİŞİM </vt:lpstr>
      <vt:lpstr>GÖRSEL DENEYİMLER VE SOSYODUYGUSAL GELİŞİM </vt:lpstr>
      <vt:lpstr>GÖRSEL DENEYİMLER VE SOSYODUYGUSAL GELİŞİM  </vt:lpstr>
      <vt:lpstr>GÖRSEL DENEYİMLER VE SOSYODUYGUSAL GELİŞİM </vt:lpstr>
      <vt:lpstr>Mühürleme Süreçlerinin İnteraktif Bir Ortamı Olarak Bakıcı-Bebek Bakış Etkileşimi</vt:lpstr>
      <vt:lpstr>BakIcI-Bebek BakIş Etkİleşİmİ</vt:lpstr>
      <vt:lpstr>BakIcI-Bebek BakIş Etkİleşİmİ</vt:lpstr>
      <vt:lpstr>BakIcI-Bebek BakIş Etkİleşİmİ</vt:lpstr>
      <vt:lpstr>BakIcI-Bebek BakIş Etkİleşİmİ</vt:lpstr>
      <vt:lpstr>BakIcI-Bebek BakIş Etkİleşİmİ</vt:lpstr>
      <vt:lpstr>Görsel ARACILI BİRLEŞME DENEYİMLERİ ve İKİLİ SİMBİOTİK Durumun TETİKLENMESİ</vt:lpstr>
      <vt:lpstr>GÖRSEL DENEYİMLER VE SOSYODUYGUSAL GELİŞİM </vt:lpstr>
      <vt:lpstr>GÖRSEL DENEYİMLER VE SOSYODUYGUSAL GELİŞİM </vt:lpstr>
      <vt:lpstr>GÖRSEL DENEYİMLER VE SOSYODUYGUSAL GELİŞİM </vt:lpstr>
      <vt:lpstr>GÖRSEL DENEYİMLER VE SOSYODUYGUSAL GELİŞİM </vt:lpstr>
      <vt:lpstr>GÖRSEL DENEYİMLER VE SOSYODUYGUSAL GELİŞİM </vt:lpstr>
      <vt:lpstr>GÖRSEL DENEYİMLER VE SOSYODUYGUSAL GELİŞİM </vt:lpstr>
      <vt:lpstr>GÖRSEL DENEYİMLER VE SOSYODUYGUSAL GELİŞİM </vt:lpstr>
      <vt:lpstr>GÖRSEL DENEYİMLER VE SOSYODUYGUSAL GELİŞİM </vt:lpstr>
      <vt:lpstr>BAKIŞ ETKİLEŞİMİNİN AYNALANMASI VE POZİTİF DUYGULANIMIN İKİLİ OLARAK GÜÇLENDİRİLMESİ</vt:lpstr>
      <vt:lpstr>BAKIŞ ETKİLEŞİMİNİN AYNALANMASI VE POZİTİF DUYGULANIMIN İKİLİ OLARAK GÜÇLENDİRİLMESİ</vt:lpstr>
      <vt:lpstr>BAKIŞ ETKİLEŞİMİNİN AYNALANMASI VE POZİTİF DUYGULANIMIN İKİLİ OLARAK GÜÇLENDİRİLMESİ</vt:lpstr>
      <vt:lpstr>GÖRSEL DENEYİMLER VE SOSYODUYGUSAL GELİŞİM</vt:lpstr>
      <vt:lpstr>GÖRSEL DENEYİMLER VE SOSYODUYGUSAL GELİŞİM</vt:lpstr>
      <vt:lpstr>GÖRSEL DENEYİMLER VE SOSYODUYGUSAL GELİŞİM</vt:lpstr>
      <vt:lpstr>GÖRSEL DENEYİMLER VE SOSYODUYGUSAL GELİŞİM</vt:lpstr>
      <vt:lpstr>GÖRSEL DENEYİMLER VE SOSYODUYGUSAL GELİŞİM</vt:lpstr>
      <vt:lpstr>GÖRSEL DENEYİMLER VE SOSYODUYGUSAL GELİŞİM</vt:lpstr>
      <vt:lpstr>GÖRSEL DENEYİMLER VE SOSYODUYGUSAL GELİŞİM</vt:lpstr>
      <vt:lpstr>GÖRSEL DENEYİMLER VE SOSYODUYGUSAL GELİŞİM</vt:lpstr>
      <vt:lpstr>GÖRSEL DENEYİMLER VE SOSYODUYGUSAL GELİŞİM</vt:lpstr>
      <vt:lpstr>POZİTİF DUYGULANIMIN İNTERAKTİF PSİKOBİYOLOJİK DÜZENLENMESİ</vt:lpstr>
      <vt:lpstr>POZİTİF DUYGULANIMIN İNTERAKTİF PSİKOBİYOLOJİK DÜZENLENMESİ</vt:lpstr>
      <vt:lpstr>POZİTİF DUYGULANIMIN İNTERAKTİF PSİKOBİYOLOJİK DÜZENLENMESİ</vt:lpstr>
      <vt:lpstr>POZİTİF DUYGULANIMIN İNTERAKTİF PSİKOBİYOLOJİK DÜZENLENMESİ</vt:lpstr>
      <vt:lpstr>POZİTİF DUYGULANIMIN İNTERAKTİF PSİKOBİYOLOJİK DÜZENLENMESİ</vt:lpstr>
      <vt:lpstr>POZİTİF DUYGULANIMIN İNTERAKTİF PSİKOBİYOLOJİK DÜZENLENMESİ</vt:lpstr>
      <vt:lpstr>POZİTİF DUYGULANIMIN İNTERAKTİF PSİKOBİYOLOJİK DÜZENLENMESİ</vt:lpstr>
      <vt:lpstr>POZİTİF DUYGULANIMIN İNTERAKTİF PSİKOBİYOLOJİK DÜZENLENMESİ</vt:lpstr>
      <vt:lpstr>İLK YIL İÇİNDE POZİTİF DUYGULANIMIN GELİŞİMİ</vt:lpstr>
      <vt:lpstr>İLK YIL İÇİNDE POZİTİF DUYGULANIMIN GELİŞİMİ</vt:lpstr>
      <vt:lpstr>İLK YIL İÇİNDE POZİTİF DUYGULANIMIN GELİŞİMİ</vt:lpstr>
      <vt:lpstr>İLK YIL İÇİNDE POZİTİF DUYGULANIMIN GELİŞİMİ</vt:lpstr>
      <vt:lpstr>İLK YIL İÇİNDE POZİTİF DUYGULANIMIN GELİŞİMİ</vt:lpstr>
      <vt:lpstr>İLK YIL İÇİNDE POZİTİF DUYGULANIMIN GELİŞİMİ</vt:lpstr>
      <vt:lpstr>İLK YIL İÇİNDE POZİTİF DUYGULANIMIN GELİŞİMİ</vt:lpstr>
      <vt:lpstr>ÖZET</vt:lpstr>
      <vt:lpstr>ÖZET</vt:lpstr>
      <vt:lpstr>ÖZET</vt:lpstr>
      <vt:lpstr>ÖZET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DuygulanImIn Düzenlenmesİ ve Kİşİlİğİn Temellerİ Duygusal Gelişimin Nörobiyolojisi BÖLÜM 6 Görsel Deneyimler ve Sosyoduygusal Gelişim      </dc:title>
  <dc:creator>Tahir Özakkaş</dc:creator>
  <cp:lastModifiedBy>Tahir Özakkaş</cp:lastModifiedBy>
  <cp:revision>24</cp:revision>
  <dcterms:created xsi:type="dcterms:W3CDTF">2011-07-12T22:45:58Z</dcterms:created>
  <dcterms:modified xsi:type="dcterms:W3CDTF">2011-08-27T19:00:19Z</dcterms:modified>
</cp:coreProperties>
</file>