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8" d="100"/>
          <a:sy n="48" d="100"/>
        </p:scale>
        <p:origin x="-123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r-T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tr-TR"/>
          </a:p>
        </p:txBody>
      </p:sp>
      <p:sp>
        <p:nvSpPr>
          <p:cNvPr id="4" name="Date Placeholder 3"/>
          <p:cNvSpPr>
            <a:spLocks noGrp="1"/>
          </p:cNvSpPr>
          <p:nvPr>
            <p:ph type="dt" sz="half" idx="10"/>
          </p:nvPr>
        </p:nvSpPr>
        <p:spPr/>
        <p:txBody>
          <a:bodyPr/>
          <a:lstStyle/>
          <a:p>
            <a:fld id="{802E9B76-798E-4AED-B526-546559D78BF4}" type="datetimeFigureOut">
              <a:rPr lang="tr-TR" smtClean="0"/>
              <a:t>12.07.2011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1931756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802E9B76-798E-4AED-B526-546559D78BF4}" type="datetimeFigureOut">
              <a:rPr lang="tr-TR" smtClean="0"/>
              <a:t>12.07.2011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4094806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tr-T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802E9B76-798E-4AED-B526-546559D78BF4}" type="datetimeFigureOut">
              <a:rPr lang="tr-TR" smtClean="0"/>
              <a:t>12.07.2011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2747675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10"/>
          </p:nvPr>
        </p:nvSpPr>
        <p:spPr/>
        <p:txBody>
          <a:bodyPr/>
          <a:lstStyle/>
          <a:p>
            <a:fld id="{802E9B76-798E-4AED-B526-546559D78BF4}" type="datetimeFigureOut">
              <a:rPr lang="tr-TR" smtClean="0"/>
              <a:t>12.07.2011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3477443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2E9B76-798E-4AED-B526-546559D78BF4}" type="datetimeFigureOut">
              <a:rPr lang="tr-TR" smtClean="0"/>
              <a:t>12.07.2011</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167280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Date Placeholder 4"/>
          <p:cNvSpPr>
            <a:spLocks noGrp="1"/>
          </p:cNvSpPr>
          <p:nvPr>
            <p:ph type="dt" sz="half" idx="10"/>
          </p:nvPr>
        </p:nvSpPr>
        <p:spPr/>
        <p:txBody>
          <a:bodyPr/>
          <a:lstStyle/>
          <a:p>
            <a:fld id="{802E9B76-798E-4AED-B526-546559D78BF4}" type="datetimeFigureOut">
              <a:rPr lang="tr-TR" smtClean="0"/>
              <a:t>12.07.2011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2752427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7" name="Date Placeholder 6"/>
          <p:cNvSpPr>
            <a:spLocks noGrp="1"/>
          </p:cNvSpPr>
          <p:nvPr>
            <p:ph type="dt" sz="half" idx="10"/>
          </p:nvPr>
        </p:nvSpPr>
        <p:spPr/>
        <p:txBody>
          <a:bodyPr/>
          <a:lstStyle/>
          <a:p>
            <a:fld id="{802E9B76-798E-4AED-B526-546559D78BF4}" type="datetimeFigureOut">
              <a:rPr lang="tr-TR" smtClean="0"/>
              <a:t>12.07.2011</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4275832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r-TR"/>
          </a:p>
        </p:txBody>
      </p:sp>
      <p:sp>
        <p:nvSpPr>
          <p:cNvPr id="3" name="Date Placeholder 2"/>
          <p:cNvSpPr>
            <a:spLocks noGrp="1"/>
          </p:cNvSpPr>
          <p:nvPr>
            <p:ph type="dt" sz="half" idx="10"/>
          </p:nvPr>
        </p:nvSpPr>
        <p:spPr/>
        <p:txBody>
          <a:bodyPr/>
          <a:lstStyle/>
          <a:p>
            <a:fld id="{802E9B76-798E-4AED-B526-546559D78BF4}" type="datetimeFigureOut">
              <a:rPr lang="tr-TR" smtClean="0"/>
              <a:t>12.07.2011</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31356961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E9B76-798E-4AED-B526-546559D78BF4}" type="datetimeFigureOut">
              <a:rPr lang="tr-TR" smtClean="0"/>
              <a:t>12.07.2011</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1027357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2E9B76-798E-4AED-B526-546559D78BF4}" type="datetimeFigureOut">
              <a:rPr lang="tr-TR" smtClean="0"/>
              <a:t>12.07.2011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995406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2E9B76-798E-4AED-B526-546559D78BF4}" type="datetimeFigureOut">
              <a:rPr lang="tr-TR" smtClean="0"/>
              <a:t>12.07.2011</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B0BB1E9-645A-40C9-A37F-6D3E36630A6D}" type="slidenum">
              <a:rPr lang="tr-TR" smtClean="0"/>
              <a:t>‹#›</a:t>
            </a:fld>
            <a:endParaRPr lang="tr-TR"/>
          </a:p>
        </p:txBody>
      </p:sp>
    </p:spTree>
    <p:extLst>
      <p:ext uri="{BB962C8B-B14F-4D97-AF65-F5344CB8AC3E}">
        <p14:creationId xmlns:p14="http://schemas.microsoft.com/office/powerpoint/2010/main" val="3312033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tr-T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2E9B76-798E-4AED-B526-546559D78BF4}" type="datetimeFigureOut">
              <a:rPr lang="tr-TR" smtClean="0"/>
              <a:t>12.07.2011</a:t>
            </a:fld>
            <a:endParaRPr lang="tr-T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0BB1E9-645A-40C9-A37F-6D3E36630A6D}" type="slidenum">
              <a:rPr lang="tr-TR" smtClean="0"/>
              <a:t>‹#›</a:t>
            </a:fld>
            <a:endParaRPr lang="tr-TR"/>
          </a:p>
        </p:txBody>
      </p:sp>
    </p:spTree>
    <p:extLst>
      <p:ext uri="{BB962C8B-B14F-4D97-AF65-F5344CB8AC3E}">
        <p14:creationId xmlns:p14="http://schemas.microsoft.com/office/powerpoint/2010/main" val="251978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32657"/>
            <a:ext cx="7772400" cy="3267794"/>
          </a:xfrm>
        </p:spPr>
        <p:txBody>
          <a:bodyPr>
            <a:noAutofit/>
          </a:bodyPr>
          <a:lstStyle/>
          <a:p>
            <a:r>
              <a:rPr lang="tr-TR" sz="3600" b="1" cap="all" dirty="0" smtClean="0"/>
              <a:t>DuygulanImIn Düzenlenmesİ</a:t>
            </a:r>
            <a:r>
              <a:rPr lang="tr-TR" sz="3600" dirty="0" smtClean="0"/>
              <a:t/>
            </a:r>
            <a:br>
              <a:rPr lang="tr-TR" sz="3600" dirty="0" smtClean="0"/>
            </a:br>
            <a:r>
              <a:rPr lang="tr-TR" sz="3600" b="1" cap="all" dirty="0" smtClean="0"/>
              <a:t>ve Kİşİlİğİn Temellerİ</a:t>
            </a:r>
            <a:r>
              <a:rPr lang="tr-TR" sz="3600" dirty="0" smtClean="0"/>
              <a:t/>
            </a:r>
            <a:br>
              <a:rPr lang="tr-TR" sz="3600" dirty="0" smtClean="0"/>
            </a:br>
            <a:r>
              <a:rPr lang="tr-TR" sz="3600" i="1" dirty="0" smtClean="0"/>
              <a:t>Duygusal Gelişimin Nörobiyolojisi</a:t>
            </a:r>
            <a:br>
              <a:rPr lang="tr-TR" sz="3600" i="1" dirty="0" smtClean="0"/>
            </a:br>
            <a:r>
              <a:rPr lang="tr-TR" sz="3600" b="1" dirty="0" smtClean="0"/>
              <a:t>BÖLÜM3: </a:t>
            </a:r>
            <a:r>
              <a:rPr lang="tr-TR" sz="3600" b="1" dirty="0"/>
              <a:t>DUYGUSAL GELİŞİMİN MULTİ-DİSİPLİNER ÇALIŞMALARINDAKİ GÜNCEL GELİŞMELER</a:t>
            </a:r>
            <a:endParaRPr lang="tr-TR" sz="3600" dirty="0"/>
          </a:p>
        </p:txBody>
      </p:sp>
      <p:sp>
        <p:nvSpPr>
          <p:cNvPr id="3" name="Subtitle 2"/>
          <p:cNvSpPr>
            <a:spLocks noGrp="1"/>
          </p:cNvSpPr>
          <p:nvPr>
            <p:ph type="subTitle" idx="1"/>
          </p:nvPr>
        </p:nvSpPr>
        <p:spPr/>
        <p:txBody>
          <a:bodyPr>
            <a:normAutofit fontScale="92500" lnSpcReduction="20000"/>
          </a:bodyPr>
          <a:lstStyle/>
          <a:p>
            <a:r>
              <a:rPr lang="tr-TR" b="1" cap="all" dirty="0" smtClean="0"/>
              <a:t>Allan N. Schore</a:t>
            </a:r>
            <a:endParaRPr lang="tr-TR" dirty="0" smtClean="0"/>
          </a:p>
          <a:p>
            <a:r>
              <a:rPr lang="tr-TR" i="1" dirty="0" smtClean="0"/>
              <a:t>California Üniversitesi Los Angeles Tıp Fakültesi Psikiyatri ve Biyodavranışsal Bilimler Bölümü</a:t>
            </a:r>
            <a:endParaRPr lang="tr-TR" dirty="0" smtClean="0"/>
          </a:p>
          <a:p>
            <a:endParaRPr lang="tr-TR" dirty="0"/>
          </a:p>
        </p:txBody>
      </p:sp>
    </p:spTree>
    <p:extLst>
      <p:ext uri="{BB962C8B-B14F-4D97-AF65-F5344CB8AC3E}">
        <p14:creationId xmlns:p14="http://schemas.microsoft.com/office/powerpoint/2010/main" val="498789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a:bodyPr>
          <a:lstStyle/>
          <a:p>
            <a:r>
              <a:rPr lang="tr-TR" dirty="0" smtClean="0"/>
              <a:t>Bu Piaget’nin duyumotor döneminin beşinci aşamasıyla aynı zaman dilimindedir ve bebeğin “kendi”sini yansıtabilme becerisini elde eder. </a:t>
            </a:r>
          </a:p>
          <a:p>
            <a:r>
              <a:rPr lang="tr-TR" dirty="0" smtClean="0"/>
              <a:t>Bu tamamen Bowlby’nin bağlanma modellerinin ölçüldüğü döneme denk gelir. Dahası, prefrontal korteksin deneyime bağlı olgunlaşması birinci ve ikinci yılındaki kritik dönemleriyle çakışmaktadır (Mrzljak ve diğerleri,  1990) serebral yapı sosyal ve duygusal davranış için önemlidir. </a:t>
            </a:r>
          </a:p>
          <a:p>
            <a:endParaRPr lang="tr-TR" dirty="0"/>
          </a:p>
        </p:txBody>
      </p:sp>
    </p:spTree>
    <p:extLst>
      <p:ext uri="{BB962C8B-B14F-4D97-AF65-F5344CB8AC3E}">
        <p14:creationId xmlns:p14="http://schemas.microsoft.com/office/powerpoint/2010/main" val="537457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20000"/>
          </a:bodyPr>
          <a:lstStyle/>
          <a:p>
            <a:r>
              <a:rPr lang="tr-TR" dirty="0"/>
              <a:t>Bu olaylar sırasıyla bebeğin gelişen beyninde bağlanma fonksiyonuyla ilişkiki olan kortikal ve limbik yapılar arasındaki bağlantıları direk olarak etkiler. </a:t>
            </a:r>
            <a:endParaRPr lang="tr-TR" dirty="0" smtClean="0"/>
          </a:p>
          <a:p>
            <a:r>
              <a:rPr lang="tr-TR" dirty="0" smtClean="0"/>
              <a:t>Son </a:t>
            </a:r>
            <a:r>
              <a:rPr lang="tr-TR" dirty="0"/>
              <a:t>pratik döneminde ortaya çıkan ikili duygusal alışverişteki önemli bir değişim bu yapıların daha çok olgunlaşmasında etkilidir. </a:t>
            </a:r>
            <a:endParaRPr lang="tr-TR" dirty="0" smtClean="0"/>
          </a:p>
          <a:p>
            <a:r>
              <a:rPr lang="tr-TR" dirty="0" smtClean="0"/>
              <a:t>10-12</a:t>
            </a:r>
            <a:r>
              <a:rPr lang="tr-TR" dirty="0"/>
              <a:t>. ve 16-18. aylar arasındaki dönemler yaşam boyunca duygulanımı düzenleme açısından önemli olan prefrontal korteksteki sistemin son olgunlaşması için kritik bir dönemdir. </a:t>
            </a:r>
          </a:p>
        </p:txBody>
      </p:sp>
    </p:spTree>
    <p:extLst>
      <p:ext uri="{BB962C8B-B14F-4D97-AF65-F5344CB8AC3E}">
        <p14:creationId xmlns:p14="http://schemas.microsoft.com/office/powerpoint/2010/main" val="2288037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t>PSİKANALİTİK GELİŞİM TEORİLERİNİN </a:t>
            </a:r>
            <a:br>
              <a:rPr lang="tr-TR" dirty="0"/>
            </a:br>
            <a:r>
              <a:rPr lang="tr-TR" dirty="0"/>
              <a:t>ÇAĞDAŞ </a:t>
            </a:r>
            <a:r>
              <a:rPr lang="tr-TR" dirty="0" smtClean="0"/>
              <a:t>REVİZYONLARI</a:t>
            </a:r>
            <a:endParaRPr lang="tr-TR" dirty="0"/>
          </a:p>
        </p:txBody>
      </p:sp>
      <p:sp>
        <p:nvSpPr>
          <p:cNvPr id="3" name="Content Placeholder 2"/>
          <p:cNvSpPr>
            <a:spLocks noGrp="1"/>
          </p:cNvSpPr>
          <p:nvPr>
            <p:ph idx="1"/>
          </p:nvPr>
        </p:nvSpPr>
        <p:spPr/>
        <p:txBody>
          <a:bodyPr>
            <a:normAutofit fontScale="85000" lnSpcReduction="10000"/>
          </a:bodyPr>
          <a:lstStyle/>
          <a:p>
            <a:r>
              <a:rPr lang="tr-TR" dirty="0"/>
              <a:t>“Proje” Freud’un daha sonraki yazılarında hiç değişmeden kalan erken gelişim dönemine dair görüşünü yansıtmaktadır- bebek nispeten pasif ve farklılaşmamıştır, birincil motivasyon amaçları gerginlik boşaltmadır, dürtüleri azaltan aktivitelerdir. </a:t>
            </a:r>
            <a:endParaRPr lang="tr-TR" dirty="0" smtClean="0"/>
          </a:p>
          <a:p>
            <a:r>
              <a:rPr lang="tr-TR" dirty="0" smtClean="0"/>
              <a:t>Bebeğin </a:t>
            </a:r>
            <a:r>
              <a:rPr lang="tr-TR" dirty="0"/>
              <a:t>nesne farkındalığı oral ihtiyaçların tatmininde ikincil olarak görülmektedir. </a:t>
            </a:r>
            <a:endParaRPr lang="tr-TR" dirty="0" smtClean="0"/>
          </a:p>
          <a:p>
            <a:r>
              <a:rPr lang="tr-TR" dirty="0" smtClean="0"/>
              <a:t>Bu </a:t>
            </a:r>
            <a:r>
              <a:rPr lang="tr-TR" dirty="0"/>
              <a:t>görüşe,  bebeğin obje arayışının baştan birincil olduğunu iddia eden Fairbairn (1941, 1952) başta olmak üzere bir dizi İngiliz psikanalist ciddi şekilde meydan okumuştur. </a:t>
            </a:r>
          </a:p>
          <a:p>
            <a:endParaRPr lang="tr-TR" dirty="0"/>
          </a:p>
        </p:txBody>
      </p:sp>
    </p:spTree>
    <p:extLst>
      <p:ext uri="{BB962C8B-B14F-4D97-AF65-F5344CB8AC3E}">
        <p14:creationId xmlns:p14="http://schemas.microsoft.com/office/powerpoint/2010/main" val="5072452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a:bodyPr>
          <a:lstStyle/>
          <a:p>
            <a:r>
              <a:rPr lang="tr-TR" dirty="0"/>
              <a:t>Nesne ilişkileri modeli gelişmektedir. Modelin sezgisel karakteri, çatışmadansa gelişimsel yapısal eksikliklerin sonuçları olarak şekillenen erken sosyo-duygusal patolojileri tedavi eden yeni tekniklerin yaratılmasında ön ayak olmuştur. </a:t>
            </a:r>
            <a:endParaRPr lang="tr-TR" dirty="0" smtClean="0"/>
          </a:p>
          <a:p>
            <a:endParaRPr lang="tr-TR" dirty="0"/>
          </a:p>
        </p:txBody>
      </p:sp>
    </p:spTree>
    <p:extLst>
      <p:ext uri="{BB962C8B-B14F-4D97-AF65-F5344CB8AC3E}">
        <p14:creationId xmlns:p14="http://schemas.microsoft.com/office/powerpoint/2010/main" val="98513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smtClean="0"/>
              <a:t>Daha sonra babadan etkilenmeyle ortaya çıkan odipal olaylara odaklanmak yerine anne-çocuğun ilişkilerindeki uzun süreli etkileri vurgular, insan kişiliğinin oluşması için kritik dönemin klasik Freud teorisinin önerdiği gibi 3-6 yaş arası değil, doğumdan 3 yaşına kadar olan süre olduğundan bahseder. (Beit-Hallahmi, 1987) </a:t>
            </a:r>
          </a:p>
          <a:p>
            <a:endParaRPr lang="tr-TR" dirty="0"/>
          </a:p>
        </p:txBody>
      </p:sp>
    </p:spTree>
    <p:extLst>
      <p:ext uri="{BB962C8B-B14F-4D97-AF65-F5344CB8AC3E}">
        <p14:creationId xmlns:p14="http://schemas.microsoft.com/office/powerpoint/2010/main" val="1110774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Nesne ilişkileri teorisinin birincil konusu insanların çevrelerindeki insanlarla olan duygusal etkileşimlerini nasıl geliştirdikleridir (Hamilton, 1989) ve gelişimsel teorinin üzerinde durduğu başlıca soru “Hiç şekillenmemiş bir bebeğin bir dereceye kadar şekillenmiş bir yetişkin olmasında etkili  önemli ilk olaylar nelerdir?” sorusuydu. (Greenberg &amp; Mitchell, 1983) </a:t>
            </a:r>
          </a:p>
        </p:txBody>
      </p:sp>
    </p:spTree>
    <p:extLst>
      <p:ext uri="{BB962C8B-B14F-4D97-AF65-F5344CB8AC3E}">
        <p14:creationId xmlns:p14="http://schemas.microsoft.com/office/powerpoint/2010/main" val="692347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r>
              <a:rPr lang="tr-TR" dirty="0"/>
              <a:t>Bu modelde, nesne ilişkilerini düzenleme görevini üstlenen duygular, organizmanın fiziksel çevreyle olan etkileşimindense kişiler arası bağlamda gelişir. </a:t>
            </a:r>
            <a:endParaRPr lang="tr-TR" dirty="0" smtClean="0"/>
          </a:p>
          <a:p>
            <a:r>
              <a:rPr lang="tr-TR" dirty="0" smtClean="0"/>
              <a:t>Nesne </a:t>
            </a:r>
            <a:r>
              <a:rPr lang="tr-TR" dirty="0"/>
              <a:t>arayışı duygulanımların iletişimi ve paylaşımı olarak tanımlanmaktadır (Modell, 1975) Duygulanımlar genellikle ilişki paradigmalarının özü olarak bilinirler ve belli duygulanımlar ilişkinin belli formlarını işaret etmektedir. (Geller, 1984)</a:t>
            </a:r>
          </a:p>
          <a:p>
            <a:r>
              <a:rPr lang="tr-TR" dirty="0"/>
              <a:t> </a:t>
            </a:r>
          </a:p>
          <a:p>
            <a:endParaRPr lang="tr-TR" dirty="0"/>
          </a:p>
        </p:txBody>
      </p:sp>
    </p:spTree>
    <p:extLst>
      <p:ext uri="{BB962C8B-B14F-4D97-AF65-F5344CB8AC3E}">
        <p14:creationId xmlns:p14="http://schemas.microsoft.com/office/powerpoint/2010/main" val="2981073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Sosyal çevreyle olan kritik erken duygulanım durumları, belli nesnelerle duygusal yönden ilişki içerisindeki kendilik temsilleri şeklinde zihinde depolanırlar.</a:t>
            </a:r>
          </a:p>
        </p:txBody>
      </p:sp>
    </p:spTree>
    <p:extLst>
      <p:ext uri="{BB962C8B-B14F-4D97-AF65-F5344CB8AC3E}">
        <p14:creationId xmlns:p14="http://schemas.microsoft.com/office/powerpoint/2010/main" val="1117544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77500" lnSpcReduction="20000"/>
          </a:bodyPr>
          <a:lstStyle/>
          <a:p>
            <a:r>
              <a:rPr lang="tr-TR" dirty="0"/>
              <a:t>Horner bunu şu şekilde açıklar (1989</a:t>
            </a:r>
            <a:r>
              <a:rPr lang="tr-TR" dirty="0" smtClean="0"/>
              <a:t>):</a:t>
            </a:r>
            <a:endParaRPr lang="tr-TR" dirty="0"/>
          </a:p>
          <a:p>
            <a:r>
              <a:rPr lang="tr-TR" dirty="0"/>
              <a:t>“Anne” yerine “nesne” terimini kullanıyoruz çünkü çocuk tarafından kısmen </a:t>
            </a:r>
            <a:r>
              <a:rPr lang="tr-TR" i="1" dirty="0"/>
              <a:t>yaratılan</a:t>
            </a:r>
            <a:r>
              <a:rPr lang="tr-TR" dirty="0"/>
              <a:t> belirli zihinsel imaj, onun sınırlı zihinsel yeteneklerine ve erken bakım döneminde, çevresindeki kendine has tecrübelerine uygun bir şekilde gelişir. </a:t>
            </a:r>
            <a:endParaRPr lang="tr-TR" dirty="0" smtClean="0"/>
          </a:p>
          <a:p>
            <a:r>
              <a:rPr lang="tr-TR" dirty="0" smtClean="0"/>
              <a:t>Bir </a:t>
            </a:r>
            <a:r>
              <a:rPr lang="tr-TR" dirty="0"/>
              <a:t>bakıma çocuk, kendi kişiler arası deneyimlerinden diğerleri için bir metafor veya şablon yaratır</a:t>
            </a:r>
            <a:r>
              <a:rPr lang="tr-TR" dirty="0" smtClean="0"/>
              <a:t>...</a:t>
            </a:r>
          </a:p>
          <a:p>
            <a:r>
              <a:rPr lang="tr-TR" dirty="0" smtClean="0"/>
              <a:t> </a:t>
            </a:r>
            <a:r>
              <a:rPr lang="tr-TR" dirty="0"/>
              <a:t>Genetik olarak kendisine bahşedilen gerçek yaratıcı yetenekleri, içsel doğumsal gücüyle bebek kendisine dair de bir iç imaj yaratır. “Nesne ilişkileri” kendisi ve diğerinin iç imajları arasındaki dinamik etkileşimini ifade eder.” (pp.28-29</a:t>
            </a:r>
            <a:r>
              <a:rPr lang="tr-TR" dirty="0" smtClean="0"/>
              <a:t>)</a:t>
            </a:r>
            <a:endParaRPr lang="tr-TR" dirty="0"/>
          </a:p>
        </p:txBody>
      </p:sp>
    </p:spTree>
    <p:extLst>
      <p:ext uri="{BB962C8B-B14F-4D97-AF65-F5344CB8AC3E}">
        <p14:creationId xmlns:p14="http://schemas.microsoft.com/office/powerpoint/2010/main" val="1952572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20000"/>
          </a:bodyPr>
          <a:lstStyle/>
          <a:p>
            <a:r>
              <a:rPr lang="tr-TR" dirty="0"/>
              <a:t>Bu şablon nasıl yaratılır? Çeşitli duygusal sistemler olgunlaşırken ilk 2 yılda karşılıklı interaktif deneyimler olgunlaşmaktadır, ve, </a:t>
            </a:r>
            <a:r>
              <a:rPr lang="tr-TR" dirty="0" smtClean="0"/>
              <a:t>çevreye </a:t>
            </a:r>
            <a:r>
              <a:rPr lang="tr-TR" dirty="0"/>
              <a:t>açıldıktan sonra arda kalanlar, sinir sisteminin kalıcı idyosenkratik değişimleri şeklinde içselleştirilirler. </a:t>
            </a:r>
            <a:endParaRPr lang="tr-TR" dirty="0" smtClean="0"/>
          </a:p>
          <a:p>
            <a:r>
              <a:rPr lang="tr-TR" dirty="0" smtClean="0"/>
              <a:t>Böylece </a:t>
            </a:r>
            <a:r>
              <a:rPr lang="tr-TR" dirty="0"/>
              <a:t>gelişen bireyin, kendisini kendisi olmayanlardan ayırma, kendinin ve kendisi dışındakilerin içsel temsillerini oluşturma ve nesne ilişkilerine girme gibi az çok sabit özellikleri ortaya çıkar. (Freedman, 1981, s.481)</a:t>
            </a:r>
          </a:p>
          <a:p>
            <a:endParaRPr lang="tr-TR" dirty="0"/>
          </a:p>
        </p:txBody>
      </p:sp>
    </p:spTree>
    <p:extLst>
      <p:ext uri="{BB962C8B-B14F-4D97-AF65-F5344CB8AC3E}">
        <p14:creationId xmlns:p14="http://schemas.microsoft.com/office/powerpoint/2010/main" val="531858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i="1" dirty="0"/>
              <a:t>Psikoloji çok iyi bilmeyen kişi beyinle ilgili bilimsel araştırmaya başlamak için uygun değildir.</a:t>
            </a:r>
            <a:endParaRPr lang="tr-TR" dirty="0"/>
          </a:p>
          <a:p>
            <a:r>
              <a:rPr lang="tr-TR" i="1" dirty="0"/>
              <a:t> </a:t>
            </a:r>
            <a:endParaRPr lang="tr-TR" dirty="0"/>
          </a:p>
          <a:p>
            <a:r>
              <a:rPr lang="tr-TR" dirty="0"/>
              <a:t>-John Hughlings Jackson (1931)</a:t>
            </a:r>
          </a:p>
          <a:p>
            <a:endParaRPr lang="tr-TR" dirty="0"/>
          </a:p>
        </p:txBody>
      </p:sp>
    </p:spTree>
    <p:extLst>
      <p:ext uri="{BB962C8B-B14F-4D97-AF65-F5344CB8AC3E}">
        <p14:creationId xmlns:p14="http://schemas.microsoft.com/office/powerpoint/2010/main" val="6623515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Bu zihinsel temsiller kendilik-yansımasının yapılanışından, nesne temsili ve bağlayıcı, bağdaştırıcılı duygulanımdan oluşan bilişsel-duyuşsal birimlerdir. (Kernberg, 1976)</a:t>
            </a:r>
          </a:p>
          <a:p>
            <a:r>
              <a:rPr lang="tr-TR" dirty="0"/>
              <a:t>Etkileşimin temsillerini depolayan </a:t>
            </a:r>
            <a:r>
              <a:rPr lang="tr-TR" dirty="0" smtClean="0"/>
              <a:t>içsel </a:t>
            </a:r>
            <a:r>
              <a:rPr lang="tr-TR" dirty="0"/>
              <a:t>nesne ilişkileri duygusal enerji- duygusal yük- taşırlar.</a:t>
            </a:r>
          </a:p>
        </p:txBody>
      </p:sp>
    </p:spTree>
    <p:extLst>
      <p:ext uri="{BB962C8B-B14F-4D97-AF65-F5344CB8AC3E}">
        <p14:creationId xmlns:p14="http://schemas.microsoft.com/office/powerpoint/2010/main" val="1900568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10000"/>
          </a:bodyPr>
          <a:lstStyle/>
          <a:p>
            <a:r>
              <a:rPr lang="tr-TR" dirty="0"/>
              <a:t>Gelişime dair başlıca psikanalitik fikirlerin bugünkü revizyonlarında güçlü iz bırakan ikinci etki “kendilik psikolojisi”nden kaynaklanmaktadır. “Kendilik psikolojisi” Freud gibi nöroloji eğitimi almış olan psikanalist Heinz Kohut’un öncü çalışmasının bir ürünüdür. </a:t>
            </a:r>
            <a:endParaRPr lang="tr-TR" dirty="0" smtClean="0"/>
          </a:p>
          <a:p>
            <a:r>
              <a:rPr lang="tr-TR" dirty="0" smtClean="0"/>
              <a:t>Gelişimsel</a:t>
            </a:r>
            <a:r>
              <a:rPr lang="tr-TR" dirty="0"/>
              <a:t>, önemli bir ilkeye dayanır – olgun psikolojik organizasyona sahip ebeveynler, olgunlaşmamış, tamamlanmamış bir psikolojik organizasyona sahip bebek için kritik düzenleyici işlevleri ortaya koyan “kendilik nesneleri” olarak görev yaparlar.</a:t>
            </a:r>
          </a:p>
        </p:txBody>
      </p:sp>
    </p:spTree>
    <p:extLst>
      <p:ext uri="{BB962C8B-B14F-4D97-AF65-F5344CB8AC3E}">
        <p14:creationId xmlns:p14="http://schemas.microsoft.com/office/powerpoint/2010/main" val="110370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20000"/>
          </a:bodyPr>
          <a:lstStyle/>
          <a:p>
            <a:r>
              <a:rPr lang="tr-TR" dirty="0"/>
              <a:t>Anne-çocuk ikilisinin kendilik-kendilikobjesi kavramı, erken gelişimin özellikle bir sistemdeki kişi ve nesneler arasındaki bağlılıkla karakterize olduğunu vurgulamaktadır.  </a:t>
            </a:r>
            <a:endParaRPr lang="tr-TR" dirty="0" smtClean="0"/>
          </a:p>
          <a:p>
            <a:r>
              <a:rPr lang="tr-TR" dirty="0" smtClean="0"/>
              <a:t>Aslında</a:t>
            </a:r>
            <a:r>
              <a:rPr lang="tr-TR" dirty="0"/>
              <a:t>, Kohut (1971,1977) bebek için önemli olan homeostatik dengenin devam ettirilmesi durumunu, bebeğin dürtüleri boşaltma aracılığıyla gerilimi azaltmak için ortaya koyduğu tekli çabalarındansa, onun kendilik nesneleriyle sürekli, diyadik ve karşılıklı etkileşim halinde olmasına bağlamaktadır.</a:t>
            </a:r>
          </a:p>
        </p:txBody>
      </p:sp>
    </p:spTree>
    <p:extLst>
      <p:ext uri="{BB962C8B-B14F-4D97-AF65-F5344CB8AC3E}">
        <p14:creationId xmlns:p14="http://schemas.microsoft.com/office/powerpoint/2010/main" val="11687508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Kohut’a göre (1984), Mahler’in geç simbiyotik ve erken ayrılma-bireyleşme aşamaları kendilik- kendiliknesnesi ilişkileri için en kritik dönemlerdir. Bunlar, daha önce anne tarafından ortaya koyulan dürtü-düzenleyici, bütünleyici ve adaptif fonksiyonlara dair anneden etkilenen yapıların oluşması gibi sonuçlara yol açarlar. </a:t>
            </a:r>
          </a:p>
          <a:p>
            <a:endParaRPr lang="tr-TR" dirty="0"/>
          </a:p>
        </p:txBody>
      </p:sp>
    </p:spTree>
    <p:extLst>
      <p:ext uri="{BB962C8B-B14F-4D97-AF65-F5344CB8AC3E}">
        <p14:creationId xmlns:p14="http://schemas.microsoft.com/office/powerpoint/2010/main" val="40706715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lnSpcReduction="10000"/>
          </a:bodyPr>
          <a:lstStyle/>
          <a:p>
            <a:r>
              <a:rPr lang="tr-TR" dirty="0"/>
              <a:t>Daha yeni psikanalitik kavramların psikobiyolojik önemi bugün Grotstein (1990a), Gilbert (1989, 1992a) ve Taylor’ın (1987) çığır açan interdisipliner çalışmalarında gün ışığına çıkmaktadır. </a:t>
            </a:r>
            <a:endParaRPr lang="tr-TR" dirty="0" smtClean="0"/>
          </a:p>
          <a:p>
            <a:r>
              <a:rPr lang="tr-TR" dirty="0" smtClean="0"/>
              <a:t>Bu </a:t>
            </a:r>
            <a:r>
              <a:rPr lang="tr-TR" dirty="0"/>
              <a:t>son yazar Kohut’un kavramını kendilik nesnelerinin dışsal psikobiyolojik düzenleyiciler şeklinde hareket ettiğini söyleyerek geliştirmiştir.</a:t>
            </a:r>
          </a:p>
        </p:txBody>
      </p:sp>
    </p:spTree>
    <p:extLst>
      <p:ext uri="{BB962C8B-B14F-4D97-AF65-F5344CB8AC3E}">
        <p14:creationId xmlns:p14="http://schemas.microsoft.com/office/powerpoint/2010/main" val="158198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20000"/>
          </a:bodyPr>
          <a:lstStyle/>
          <a:p>
            <a:r>
              <a:rPr lang="tr-TR" dirty="0"/>
              <a:t>Palombo (1992) kendilik nesnelerinin duygulanımla ilgili deneyimlerin dengesini kolaylaştırdığını ileri sürmüştür. Nathanson (1992) bunları, bakım verenin bebek tarafından yayılan duygulanımı tecrübe ettiği teknikler ve bu duygulanımın dışsal modülatörü olarak görev yapması olarak tanımlar. </a:t>
            </a:r>
            <a:endParaRPr lang="tr-TR" dirty="0" smtClean="0"/>
          </a:p>
          <a:p>
            <a:r>
              <a:rPr lang="tr-TR" dirty="0" smtClean="0"/>
              <a:t>Çocuk </a:t>
            </a:r>
            <a:r>
              <a:rPr lang="tr-TR" dirty="0"/>
              <a:t>buna karşılık olarak kendiliğin enerjik canlılığını ve yapısal uyumunu direk olarak etkileyen kendilik nesnesi deneyimleriyle donatılmıştır.</a:t>
            </a:r>
          </a:p>
        </p:txBody>
      </p:sp>
    </p:spTree>
    <p:extLst>
      <p:ext uri="{BB962C8B-B14F-4D97-AF65-F5344CB8AC3E}">
        <p14:creationId xmlns:p14="http://schemas.microsoft.com/office/powerpoint/2010/main" val="4155699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a:bodyPr>
          <a:lstStyle/>
          <a:p>
            <a:r>
              <a:rPr lang="tr-TR" dirty="0"/>
              <a:t>Wolf’a göre (1988</a:t>
            </a:r>
            <a:r>
              <a:rPr lang="tr-TR" dirty="0" smtClean="0"/>
              <a:t>):</a:t>
            </a:r>
            <a:endParaRPr lang="tr-TR" dirty="0"/>
          </a:p>
          <a:p>
            <a:r>
              <a:rPr lang="tr-TR" dirty="0"/>
              <a:t>Kendilik psikolojisinin başlıca bulgusu kendiliğin ortaya çıkmasının, doğuştan bulunan deneyimleri düzenleme eğiliminden daha fazlasına ihtiyaç duymakta olduğudur. Diğerlerinin varlığı da gereklidir, diğerleri teknik olarak “nesneler” şeklinde adlandırılır ve onlar da kendiliğin ortaya çıkmasını tetikleyen ve korunmasını sağlayan bazı deneyimlerin yaşanmasını sağlarlar. </a:t>
            </a:r>
          </a:p>
          <a:p>
            <a:endParaRPr lang="tr-TR" dirty="0"/>
          </a:p>
        </p:txBody>
      </p:sp>
    </p:spTree>
    <p:extLst>
      <p:ext uri="{BB962C8B-B14F-4D97-AF65-F5344CB8AC3E}">
        <p14:creationId xmlns:p14="http://schemas.microsoft.com/office/powerpoint/2010/main" val="29548671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r>
              <a:rPr lang="tr-TR" dirty="0"/>
              <a:t>Çağdaş psikanalitik gelişimsel teorinin büyük kısmı (Emde, 1989; Loewald, 1978; Pine, 1985; Stern, 1985; Wilson, Passik &amp;Faude, 1990) ve araştırmalar (Beebe &amp;Lachman, 1988A;Lichtenberg 1983; Mahler ve diğerleri, 1975) bebeğin anneyle erken nesne ilişkilerinin (sosyo-duygusal etkileşimler)  öz-düzenleme ve uyumdan sorumlu psişik yapının organizasyonu ve gelişimi için vazgeçilmez olduğunu üzerine basa basa vurgulamaktadırlar.</a:t>
            </a:r>
          </a:p>
        </p:txBody>
      </p:sp>
    </p:spTree>
    <p:extLst>
      <p:ext uri="{BB962C8B-B14F-4D97-AF65-F5344CB8AC3E}">
        <p14:creationId xmlns:p14="http://schemas.microsoft.com/office/powerpoint/2010/main" val="4058026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20000"/>
          </a:bodyPr>
          <a:lstStyle/>
          <a:p>
            <a:r>
              <a:rPr lang="tr-TR" dirty="0"/>
              <a:t>Gelişim konusundaki çalışmalara çağdaş psikanalizin eşsiz katkısı, ikili duygulanım yapıcı nesne ilişkisel süreçlerin içinde gömülü olan önemli “gizli” kendilik nesnesi düzenleyici işlevlere yaptığı vurgu ve açıklamadır. </a:t>
            </a:r>
            <a:endParaRPr lang="tr-TR" dirty="0" smtClean="0"/>
          </a:p>
          <a:p>
            <a:r>
              <a:rPr lang="tr-TR" dirty="0" smtClean="0"/>
              <a:t>Bu </a:t>
            </a:r>
            <a:r>
              <a:rPr lang="tr-TR" dirty="0"/>
              <a:t>işlevler hayatının ilk 2 yıllında bebeğin beyninin içindeki düzenleyici yapının olgunlaşmasını etkileyen “sosyal güçler”in dinamiklerini ve formlarını tanımlamaktadırlar. Psikanaliz aynı zamanda bireyin adaptif nesne ilişkisel (sosyo-duygusal) işlemlerinin içsel temsillerinin doğasını ve önemini açık şekilde vurgulamıştır.</a:t>
            </a:r>
          </a:p>
          <a:p>
            <a:endParaRPr lang="tr-TR" dirty="0"/>
          </a:p>
        </p:txBody>
      </p:sp>
    </p:spTree>
    <p:extLst>
      <p:ext uri="{BB962C8B-B14F-4D97-AF65-F5344CB8AC3E}">
        <p14:creationId xmlns:p14="http://schemas.microsoft.com/office/powerpoint/2010/main" val="620171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tr-TR" sz="2400" b="1" dirty="0"/>
              <a:t>KORTİKAL VE LİMBİK YAPILARIN OLGUNLAŞMASINDAKİ İLİŞKİ VE BEBEKLİK AŞAMALARINDA SOYUT DUYGULANIMLARIN ORTAYA </a:t>
            </a:r>
            <a:r>
              <a:rPr lang="tr-TR" sz="2400" b="1" dirty="0" smtClean="0"/>
              <a:t>ÇIKMASI</a:t>
            </a:r>
            <a:endParaRPr lang="tr-TR" sz="2400" b="1" dirty="0"/>
          </a:p>
        </p:txBody>
      </p:sp>
      <p:sp>
        <p:nvSpPr>
          <p:cNvPr id="3" name="Content Placeholder 2"/>
          <p:cNvSpPr>
            <a:spLocks noGrp="1"/>
          </p:cNvSpPr>
          <p:nvPr>
            <p:ph idx="1"/>
          </p:nvPr>
        </p:nvSpPr>
        <p:spPr/>
        <p:txBody>
          <a:bodyPr/>
          <a:lstStyle/>
          <a:p>
            <a:r>
              <a:rPr lang="tr-TR" dirty="0"/>
              <a:t>Tüm sosyo-duygusal gelişim araştırmacıları tarafından vurgulandığı gibi erken deneyimlerin önemli yapısı, bebekliğin belli ardışık dönemi boyunca psikolojik ve anatomik olarak olgunlaşan yapısal sistemlerin deneyime-dayalı gelişimini artıran veya engelleyen  etkilerinden kaynaklanmaktadır.</a:t>
            </a:r>
          </a:p>
        </p:txBody>
      </p:sp>
    </p:spTree>
    <p:extLst>
      <p:ext uri="{BB962C8B-B14F-4D97-AF65-F5344CB8AC3E}">
        <p14:creationId xmlns:p14="http://schemas.microsoft.com/office/powerpoint/2010/main" val="2884442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i="1" dirty="0"/>
              <a:t>Psikolojiye dair emin olunamayan tüm  fikirler büyük ihtimalle bir gün organik bir temele oturacaktır. </a:t>
            </a:r>
            <a:endParaRPr lang="tr-TR" dirty="0"/>
          </a:p>
          <a:p>
            <a:r>
              <a:rPr lang="tr-TR" dirty="0"/>
              <a:t>-Sigmund Freud  (1914/1957)</a:t>
            </a:r>
          </a:p>
          <a:p>
            <a:endParaRPr lang="tr-TR" dirty="0"/>
          </a:p>
        </p:txBody>
      </p:sp>
    </p:spTree>
    <p:extLst>
      <p:ext uri="{BB962C8B-B14F-4D97-AF65-F5344CB8AC3E}">
        <p14:creationId xmlns:p14="http://schemas.microsoft.com/office/powerpoint/2010/main" val="1364631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77500" lnSpcReduction="20000"/>
          </a:bodyPr>
          <a:lstStyle/>
          <a:p>
            <a:r>
              <a:rPr lang="tr-TR" dirty="0"/>
              <a:t>Johnson ve Multhaup’a göre (1992, s.42</a:t>
            </a:r>
            <a:r>
              <a:rPr lang="tr-TR" dirty="0" smtClean="0"/>
              <a:t>):</a:t>
            </a:r>
            <a:endParaRPr lang="tr-TR" dirty="0"/>
          </a:p>
          <a:p>
            <a:r>
              <a:rPr lang="tr-TR" dirty="0"/>
              <a:t>Bu duyguların evrimsel olarak eski oldukları düşünülmektedir (Ekman, 1984), bireyin gelişiminde erken ortaya çıkarlar, (Lewis, Sullivan, Stanger, &amp;Weiss, 1989) “otomatik” ve hızlı bir şekilde oluşurlar (Berkowitz, 1990), yüz ifadeleri olarak evrensel şekilde tanınabilen biçimlerdedirler (Ekman, 1973), türevlenebilir otonom sistemle ilişki içindedir (Ekman, Levenson, &amp; Friesen 1983), korteksaltı koşullanma gösterebilirler (LeDoux,1992), belli uyaranlara karşı hazır olabilirler (Ohman, Dimberg, &amp; Ost,1985) ve bireydeki temel motivasyonel görevleri ve sosyal bir grup içerisindeki iletişim görevlerini yerine getirebilirler (Izard 1977; Plutchik, 1980; Tomkins, 1963).</a:t>
            </a:r>
          </a:p>
          <a:p>
            <a:endParaRPr lang="tr-TR" dirty="0"/>
          </a:p>
        </p:txBody>
      </p:sp>
    </p:spTree>
    <p:extLst>
      <p:ext uri="{BB962C8B-B14F-4D97-AF65-F5344CB8AC3E}">
        <p14:creationId xmlns:p14="http://schemas.microsoft.com/office/powerpoint/2010/main" val="2851383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20000"/>
          </a:bodyPr>
          <a:lstStyle/>
          <a:p>
            <a:r>
              <a:rPr lang="tr-TR" dirty="0"/>
              <a:t>Anne-çocuk etkileşiminin aşamalarına atıfta bulunan Brazelton ve Cramer (1990) benzer bir senaryodan bahsetmektedir</a:t>
            </a:r>
            <a:r>
              <a:rPr lang="tr-TR" dirty="0" smtClean="0"/>
              <a:t>:</a:t>
            </a:r>
            <a:endParaRPr lang="tr-TR" dirty="0"/>
          </a:p>
          <a:p>
            <a:r>
              <a:rPr lang="tr-TR" dirty="0"/>
              <a:t>Merkezi sinir sistemi gelişirken yeni doğanları kendileri ve kendi dünyalarının egemenliğine doğru yaklaştırır.  Her bir kademeyi başardıkça, sinir sistemi onları bir sonraki aşamaya geçirene dek bir çeşit özdenge ararlar.  İç denge, her zaman, sinir sistemi olgunlaştıkça ortaya çıkan yeni bir dengesizlikle alabora olmaktadır. Yeteneklerin gittikçe artan bir şekilde farklılaşmasıyla birlikte sinir sisteminin olgunlaşması, yeni doğanları kontrol sistemlerini yeniden organize etmeye yönlendirir. </a:t>
            </a:r>
          </a:p>
          <a:p>
            <a:endParaRPr lang="tr-TR" dirty="0"/>
          </a:p>
        </p:txBody>
      </p:sp>
    </p:spTree>
    <p:extLst>
      <p:ext uri="{BB962C8B-B14F-4D97-AF65-F5344CB8AC3E}">
        <p14:creationId xmlns:p14="http://schemas.microsoft.com/office/powerpoint/2010/main" val="2800367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Aslında Bowlby (1969) kontrol sistemlerinin ontogenezinin, gelişimin ortaya çıktığı belli çevreden etkilendiğini söylemiştir. Bu tip yapılar nöroanatomik olarak tanımlanabilir mi? Anders ve Zeanah (1984), duygu üreten limbik sistemin (Papez, 1937; MacLean, 1958) bağlanma davranışlarının ortaya çıkmasıyla ilgili gelişimsel değişikliklerin en bariz kısmı olduğunu  söylemişlerdir.</a:t>
            </a:r>
          </a:p>
        </p:txBody>
      </p:sp>
    </p:spTree>
    <p:extLst>
      <p:ext uri="{BB962C8B-B14F-4D97-AF65-F5344CB8AC3E}">
        <p14:creationId xmlns:p14="http://schemas.microsoft.com/office/powerpoint/2010/main" val="6768323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20000"/>
          </a:bodyPr>
          <a:lstStyle/>
          <a:p>
            <a:r>
              <a:rPr lang="tr-TR" dirty="0"/>
              <a:t>Nörobiyolojik çalışmalar, hayatın ilk 18 ayındaki işlevlerinin çarpıcı şekilde başlamasının, bebekliğin bu dönemi süresince oluşan geniş sinaptogenezini yansıtmakta olduğunu ortaya koymaktadır. </a:t>
            </a:r>
            <a:endParaRPr lang="tr-TR" dirty="0" smtClean="0"/>
          </a:p>
          <a:p>
            <a:r>
              <a:rPr lang="tr-TR" dirty="0" smtClean="0"/>
              <a:t>Aslında </a:t>
            </a:r>
            <a:r>
              <a:rPr lang="tr-TR" dirty="0"/>
              <a:t>7 ile 15 ay arasındaki belli dönem (kabaca bağlanma modellerinin yapılanması için Bowlby’nin uygun gördüğü dönem ve Mahler’in pratik dönemi) miyelinizasyonun gelişimi ve dolayısıyla hızlı bir şekilde gelişen limbik ve kortikal çağrışım bölgelerinin olgunlaşması için kritik dönem olarak gösterilmiştir. (Kinney, Brody, Kloman, &amp;Gilles, 1988; Yakovlev &amp; Lecours, 1967).</a:t>
            </a:r>
          </a:p>
        </p:txBody>
      </p:sp>
    </p:spTree>
    <p:extLst>
      <p:ext uri="{BB962C8B-B14F-4D97-AF65-F5344CB8AC3E}">
        <p14:creationId xmlns:p14="http://schemas.microsoft.com/office/powerpoint/2010/main" val="4978086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Aslında insanların beyinle ilgili beyin kortekslerinin limbik alanları  15 ayda anatomik olgunlaşma göstermektedir. Bu da “duygusal aktiviteler ve hafıza mekanizmaları”yla ifade edilen kortiko-limbik fonksiyonel aktivitenin bu belli dönemde gerçekleştiğini ortaya koymaktadır.  (Rabinowicz, 1979)</a:t>
            </a:r>
          </a:p>
        </p:txBody>
      </p:sp>
    </p:spTree>
    <p:extLst>
      <p:ext uri="{BB962C8B-B14F-4D97-AF65-F5344CB8AC3E}">
        <p14:creationId xmlns:p14="http://schemas.microsoft.com/office/powerpoint/2010/main" val="13095898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a:bodyPr>
          <a:lstStyle/>
          <a:p>
            <a:r>
              <a:rPr lang="tr-TR" dirty="0"/>
              <a:t>Günümüzde bu olgunlaşmanın deneyimlere dayalı olduğuna ve bakım veren- bebek ilişkisinden direk etkilendiğine dair pek çok kanıt bulunmaktadır. (Gilbert, 1989) Aslında bugün bebeğin limbik çekirdeklerinin normal şekilde gelişmesi için mutlaka fiziksel ve duygusal olarak doyurulması gerektiği düşünülmektedir (Joseph,1992</a:t>
            </a:r>
            <a:r>
              <a:rPr lang="tr-TR" dirty="0" smtClean="0"/>
              <a:t>)</a:t>
            </a:r>
            <a:endParaRPr lang="tr-TR" dirty="0"/>
          </a:p>
        </p:txBody>
      </p:sp>
    </p:spTree>
    <p:extLst>
      <p:ext uri="{BB962C8B-B14F-4D97-AF65-F5344CB8AC3E}">
        <p14:creationId xmlns:p14="http://schemas.microsoft.com/office/powerpoint/2010/main" val="32654251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r>
              <a:rPr lang="tr-TR" dirty="0"/>
              <a:t>Kortikal bölgeler ve korteksaltı limbik bölgeler arasındaki ilişkilerin özel önemi vardır. “Duygulanım ve motivasyon alanı” olarak ifade edilen  (Nauta, 1979) (örneğin ilik, amigdala, septal, hipotalamik  ve yukarı orta beyin sistemleri)  korteksaltı limbik ve beyinsapı yapılarının duygu düzenleyici parçaların temelini oluşturduğu ve bu inhibitör kortikal yapıların tüm duygusal davranışların  duygulanım düzenleyici parçalarını yansıttığı söylenmektedir.</a:t>
            </a:r>
          </a:p>
        </p:txBody>
      </p:sp>
    </p:spTree>
    <p:extLst>
      <p:ext uri="{BB962C8B-B14F-4D97-AF65-F5344CB8AC3E}">
        <p14:creationId xmlns:p14="http://schemas.microsoft.com/office/powerpoint/2010/main" val="2852348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r>
              <a:rPr lang="tr-TR" dirty="0"/>
              <a:t>Izard “duygu ifadesi nöral inhibitör mekanizmalar ve deneyimin gelişmesinin bir fonksiyonu olarak gelişimsel şekilde değişir” demektedir (Izard, Hembree, &amp; Huebner, 1987, s.105) </a:t>
            </a:r>
            <a:endParaRPr lang="tr-TR" dirty="0" smtClean="0"/>
          </a:p>
          <a:p>
            <a:r>
              <a:rPr lang="tr-TR" dirty="0" smtClean="0"/>
              <a:t>Duygusal </a:t>
            </a:r>
            <a:r>
              <a:rPr lang="tr-TR" dirty="0"/>
              <a:t>ifade, otonom sinir sisteminin enerji-koruyucu parasempatik bileşenler ve enerjiyi-hareketlendirici sempatik bileşenler tarafından düzenlenmektedir (Truex &amp; Carpenter, 1964), bu bileşenler doğum sonrası gelişimlerini çeşitli oranlarda sürdürürler. (Hofer, </a:t>
            </a:r>
            <a:r>
              <a:rPr lang="tr-TR" dirty="0" smtClean="0"/>
              <a:t>1984b</a:t>
            </a:r>
            <a:endParaRPr lang="tr-TR" dirty="0"/>
          </a:p>
        </p:txBody>
      </p:sp>
    </p:spTree>
    <p:extLst>
      <p:ext uri="{BB962C8B-B14F-4D97-AF65-F5344CB8AC3E}">
        <p14:creationId xmlns:p14="http://schemas.microsoft.com/office/powerpoint/2010/main" val="38294817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smtClean="0"/>
              <a:t>Doğumda çalışmaya başlayan yeni doğan sempatik korteksaltı uyarıcı sistemleri bebeklik dönemi boyunca yerini parasempatik kortikal inhibitör sistemlerine bırakır. </a:t>
            </a:r>
          </a:p>
          <a:p>
            <a:r>
              <a:rPr lang="tr-TR" dirty="0" smtClean="0"/>
              <a:t>Bugün bu tip inhibitör yapıların- prefrontal kortekstekiler gibi- doğum sonrası dönemde daha yavaş geliştiğini biliyoruz. (Thompson, 1990)</a:t>
            </a:r>
          </a:p>
          <a:p>
            <a:endParaRPr lang="tr-TR" dirty="0"/>
          </a:p>
        </p:txBody>
      </p:sp>
    </p:spTree>
    <p:extLst>
      <p:ext uri="{BB962C8B-B14F-4D97-AF65-F5344CB8AC3E}">
        <p14:creationId xmlns:p14="http://schemas.microsoft.com/office/powerpoint/2010/main" val="34873034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20000"/>
          </a:bodyPr>
          <a:lstStyle/>
          <a:p>
            <a:r>
              <a:rPr lang="tr-TR" dirty="0"/>
              <a:t>Dahası erken bebeklik döneminde anne</a:t>
            </a:r>
            <a:r>
              <a:rPr lang="tr-TR" dirty="0" smtClean="0"/>
              <a:t>,</a:t>
            </a:r>
            <a:endParaRPr lang="tr-TR" dirty="0"/>
          </a:p>
          <a:p>
            <a:r>
              <a:rPr lang="tr-TR" dirty="0"/>
              <a:t>bebeğin halen yetersiz olan inhibitör kapasitelerinine önemli bir desteği olan uyarımlar için önemli bir yardımdır. Doğumda, insan organizması, yeni çevresindeki değişiklikler ve uyarımlarla başa çıkabilecek için dikkat çekici şekilde kötü donanımlıdır. Bu korteksaltı yaratık güçlü ve beklenmedik uyaranlarla karşılaştığında aşırı tepki vererek şoka girme tehlikesi altındadır çünkü  ancak kortikal kontrolün gelişmesiyle mümkün olan davranış modülasyonlarından yoksundur. Daha yüksek aşamalar anne tarafından yapılır: o, çocuğun yardımcı korteksidir. (Diamond, Balvin, &amp; Diamond, 1930, s.305)</a:t>
            </a:r>
          </a:p>
          <a:p>
            <a:endParaRPr lang="tr-TR" dirty="0"/>
          </a:p>
        </p:txBody>
      </p:sp>
    </p:spTree>
    <p:extLst>
      <p:ext uri="{BB962C8B-B14F-4D97-AF65-F5344CB8AC3E}">
        <p14:creationId xmlns:p14="http://schemas.microsoft.com/office/powerpoint/2010/main" val="2296402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t>SOSYODUYGUSAL İŞLEVLERİN ARDIŞIK </a:t>
            </a:r>
            <a:br>
              <a:rPr lang="tr-TR" dirty="0"/>
            </a:br>
            <a:r>
              <a:rPr lang="tr-TR" dirty="0"/>
              <a:t>EVRELERDE ORTAYA ÇIKMASI </a:t>
            </a:r>
          </a:p>
        </p:txBody>
      </p:sp>
      <p:sp>
        <p:nvSpPr>
          <p:cNvPr id="3" name="Content Placeholder 2"/>
          <p:cNvSpPr>
            <a:spLocks noGrp="1"/>
          </p:cNvSpPr>
          <p:nvPr>
            <p:ph idx="1"/>
          </p:nvPr>
        </p:nvSpPr>
        <p:spPr/>
        <p:txBody>
          <a:bodyPr>
            <a:normAutofit lnSpcReduction="10000"/>
          </a:bodyPr>
          <a:lstStyle/>
          <a:p>
            <a:r>
              <a:rPr lang="tr-TR" dirty="0"/>
              <a:t>Bağlanma fonksiyonları ilk olarak belli bir zamanda, 7 ile 8. aylarda ortaya çıkar ve ardından yıl sonunda istikrarlı bir şekilde düzenlenerek eksiksiz biçimde gözlenebilir. Bowlby’nin modeli bu alandaki araştırmaları Mahler’den çok daha fazla etkilemişti. Bunda Ainsworth tarafından (Ainsworth, Blehar, Waters &amp; Wall, 1978) etkili deneyimsel bir paradigma şeklinde sunulmuş olmasının etkisi vardır.  </a:t>
            </a:r>
          </a:p>
        </p:txBody>
      </p:sp>
    </p:spTree>
    <p:extLst>
      <p:ext uri="{BB962C8B-B14F-4D97-AF65-F5344CB8AC3E}">
        <p14:creationId xmlns:p14="http://schemas.microsoft.com/office/powerpoint/2010/main" val="32221974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tr-TR" sz="3600" b="1" dirty="0"/>
              <a:t>DUYGULANIMI ÖZ-DÜZENLEMEDE UYUM </a:t>
            </a:r>
            <a:br>
              <a:rPr lang="tr-TR" sz="3600" b="1" dirty="0"/>
            </a:br>
            <a:r>
              <a:rPr lang="tr-TR" sz="3600" b="1" dirty="0"/>
              <a:t>KAPASİTESİNİN DİYADİK </a:t>
            </a:r>
            <a:r>
              <a:rPr lang="tr-TR" sz="3600" b="1" dirty="0" smtClean="0"/>
              <a:t>TEMELİ</a:t>
            </a:r>
            <a:endParaRPr lang="tr-TR" sz="3600" b="1" dirty="0"/>
          </a:p>
        </p:txBody>
      </p:sp>
      <p:sp>
        <p:nvSpPr>
          <p:cNvPr id="3" name="Content Placeholder 2"/>
          <p:cNvSpPr>
            <a:spLocks noGrp="1"/>
          </p:cNvSpPr>
          <p:nvPr>
            <p:ph idx="1"/>
          </p:nvPr>
        </p:nvSpPr>
        <p:spPr/>
        <p:txBody>
          <a:bodyPr/>
          <a:lstStyle/>
          <a:p>
            <a:r>
              <a:rPr lang="tr-TR" dirty="0"/>
              <a:t>Wilson ve diğerleri (1990) güvenli bağlanma sayesinde, bakım verenden bebeğe düzenleme kapasitelerinin transferinin kolaylaştığını belirtmiştir. Thompson (1990) şu önemli ilkenin altını çizmektedir: Duygu ilk başta başkaları tarafından düzenlenir fakat gelişim devam ettikçe, nörofizyolojik olgunlaşma neticesinde giderek artan bir şekilde öz- düzenlemeye geçilir.</a:t>
            </a:r>
          </a:p>
        </p:txBody>
      </p:sp>
    </p:spTree>
    <p:extLst>
      <p:ext uri="{BB962C8B-B14F-4D97-AF65-F5344CB8AC3E}">
        <p14:creationId xmlns:p14="http://schemas.microsoft.com/office/powerpoint/2010/main" val="31224913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Bu gözlemler,  belli kritik evreler süresince bebeğin gelişmekte olan, ancak halen olgunlaşmamış duygusal sistemlerini annenin dışsal olarak düzenlemesinin, öz-düzenlemede muhtemel şekilde bulunan beyin bölgelerinin deneyime dayalı gelişmesini etkileyen başlıca faktörü yansıttığını öne sürmektedir. </a:t>
            </a:r>
          </a:p>
        </p:txBody>
      </p:sp>
    </p:spTree>
    <p:extLst>
      <p:ext uri="{BB962C8B-B14F-4D97-AF65-F5344CB8AC3E}">
        <p14:creationId xmlns:p14="http://schemas.microsoft.com/office/powerpoint/2010/main" val="5700652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Bu gelişme aşamalı bir şekide gerçekleşir ve bir aşamanın sonunda her bir daha karmaşık yapı daha karmaşık düzenleyici fonksiyona sahip olur. Bu etkili, ikili, duygulanım düzenleyici aktarımın sonucu entegrasyon ve bebeğin gelişen sosyo-duygusal sistemini daha yüksek bir karmaşıklık üzerine yeniden yapılandırmaktır.  </a:t>
            </a:r>
          </a:p>
        </p:txBody>
      </p:sp>
    </p:spTree>
    <p:extLst>
      <p:ext uri="{BB962C8B-B14F-4D97-AF65-F5344CB8AC3E}">
        <p14:creationId xmlns:p14="http://schemas.microsoft.com/office/powerpoint/2010/main" val="37428063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20000"/>
          </a:bodyPr>
          <a:lstStyle/>
          <a:p>
            <a:r>
              <a:rPr lang="tr-TR" dirty="0"/>
              <a:t>Epigenezin biyolojik ilkesini, öz-yeteneklerin gelişimi çalışmasına uygulayan Wilson ve diğerleri (1990) şu görüşü ileri sürmektedir</a:t>
            </a:r>
            <a:r>
              <a:rPr lang="tr-TR" dirty="0" smtClean="0"/>
              <a:t>:</a:t>
            </a:r>
            <a:endParaRPr lang="tr-TR" dirty="0"/>
          </a:p>
          <a:p>
            <a:r>
              <a:rPr lang="tr-TR" dirty="0"/>
              <a:t>Psişik yapının formasyonu organizma ve çevresi arasındaki ardışık alışverişin bir sonucudur; her organizasyon aşamasının sonucu, her bir öncekinin sonucuna bağlıdır; ve her bir yeni aşama bir önceki aşamalarla bütünleşir, yeni bir organizasyon ve düzenleme seviyesine sahiptir ve kendine has “ortaya çıkış” niteliklerine sahiptir. (s. 152)</a:t>
            </a:r>
          </a:p>
          <a:p>
            <a:endParaRPr lang="tr-TR" dirty="0"/>
          </a:p>
        </p:txBody>
      </p:sp>
    </p:spTree>
    <p:extLst>
      <p:ext uri="{BB962C8B-B14F-4D97-AF65-F5344CB8AC3E}">
        <p14:creationId xmlns:p14="http://schemas.microsoft.com/office/powerpoint/2010/main" val="39223095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 İyi ayarlanmış sosyoduygusal dürtülerin teminiyle anne, nörobiyolojik olarak öz-denetim mekanizmalarına aracılık yapan kortikal limbik ve korteksaltı limbik yapılar arasındaki bağlantıların gelişmesini kolaylaştırır. </a:t>
            </a:r>
          </a:p>
        </p:txBody>
      </p:sp>
    </p:spTree>
    <p:extLst>
      <p:ext uri="{BB962C8B-B14F-4D97-AF65-F5344CB8AC3E}">
        <p14:creationId xmlns:p14="http://schemas.microsoft.com/office/powerpoint/2010/main" val="31815734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İkilinin stresli alışverişlere, örneğin ikinci yılda ortaya çıkan sosyalleşme deneyimlerine verdiği tepki, duygusal durumları öz-düzenlemeyi başarabilen adaptif kortikal sistemin son yapısal olgunlaşmasında başlıca araçtır. </a:t>
            </a:r>
          </a:p>
        </p:txBody>
      </p:sp>
    </p:spTree>
    <p:extLst>
      <p:ext uri="{BB962C8B-B14F-4D97-AF65-F5344CB8AC3E}">
        <p14:creationId xmlns:p14="http://schemas.microsoft.com/office/powerpoint/2010/main" val="11299183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İlk nesne ilişkileri deneyimleri böylece, sosyoduygusal çevredeki değişikliklere tepki olarak verilen olumlu ve olumsuz duygulanımları uyumlu bir şekilde kendi başına düzenleyebilen sağ hemisferdeki frontolimbik sistemin ortaya çıkışını direk olarak etkiler. </a:t>
            </a:r>
          </a:p>
        </p:txBody>
      </p:sp>
    </p:spTree>
    <p:extLst>
      <p:ext uri="{BB962C8B-B14F-4D97-AF65-F5344CB8AC3E}">
        <p14:creationId xmlns:p14="http://schemas.microsoft.com/office/powerpoint/2010/main" val="35832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Kendiliğin özü, duygulanım düzenleme yapılarında yatmaktadır, böylece iç deneyimin sürekliliğine imkan tanır. Duygulanım düzenlemedeki diyadik hatalar, daha sonraki dönemlerde psikiyatrik bozukluklara neden olan gelişimsel psikopatolojilerle sonuçlanmaktadırlar</a:t>
            </a:r>
            <a:r>
              <a:rPr lang="tr-TR" dirty="0" smtClean="0"/>
              <a:t>.</a:t>
            </a:r>
            <a:endParaRPr lang="tr-TR" dirty="0"/>
          </a:p>
        </p:txBody>
      </p:sp>
    </p:spTree>
    <p:extLst>
      <p:ext uri="{BB962C8B-B14F-4D97-AF65-F5344CB8AC3E}">
        <p14:creationId xmlns:p14="http://schemas.microsoft.com/office/powerpoint/2010/main" val="12903065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endParaRPr lang="tr-TR"/>
          </a:p>
        </p:txBody>
      </p:sp>
    </p:spTree>
    <p:extLst>
      <p:ext uri="{BB962C8B-B14F-4D97-AF65-F5344CB8AC3E}">
        <p14:creationId xmlns:p14="http://schemas.microsoft.com/office/powerpoint/2010/main" val="2642762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a:bodyPr>
          <a:lstStyle/>
          <a:p>
            <a:r>
              <a:rPr lang="tr-TR" dirty="0" smtClean="0"/>
              <a:t>Bu metodolojide Ainsworth’un özellikle 12-18 aylık bebeklerin bağlanma- duygusal davranışına odaklandığının altını çizmemiz önemlidir.  </a:t>
            </a:r>
          </a:p>
          <a:p>
            <a:r>
              <a:rPr lang="tr-TR" dirty="0" smtClean="0"/>
              <a:t>Bowlby’nin klasik Bağlanma ve Kayıp kitaplarına karşılık Ainsworth (1969) “Bowlby’nin aslında güncel biyolojik gelişmelerin ışığında psikanalitik teoriyi güncellemeye çalıştığını” gözlemlemiştir. (s.998</a:t>
            </a:r>
            <a:endParaRPr lang="tr-TR" dirty="0"/>
          </a:p>
        </p:txBody>
      </p:sp>
    </p:spTree>
    <p:extLst>
      <p:ext uri="{BB962C8B-B14F-4D97-AF65-F5344CB8AC3E}">
        <p14:creationId xmlns:p14="http://schemas.microsoft.com/office/powerpoint/2010/main" val="3064521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lnSpcReduction="10000"/>
          </a:bodyPr>
          <a:lstStyle/>
          <a:p>
            <a:r>
              <a:rPr lang="tr-TR" dirty="0" smtClean="0"/>
              <a:t>Bu ilk gözlem nörobilim ve bağlanma teorisini birleştiren güncel bir çalışmayla doğrulanmıştır. </a:t>
            </a:r>
          </a:p>
          <a:p>
            <a:r>
              <a:rPr lang="tr-TR" dirty="0" smtClean="0"/>
              <a:t>Örneğin Field (1985a) bağlanmanın psikobiyolojik bir uyum sağlama süreci olduğunu söylemiştir, Trad (1986) kalıcı bağlanma ilişkilerinin bebeğin süregelen nörobiyolojik gelişmesi için hayati önem teşkil ettiğini belirtmiştir. </a:t>
            </a:r>
          </a:p>
          <a:p>
            <a:endParaRPr lang="tr-TR" dirty="0"/>
          </a:p>
        </p:txBody>
      </p:sp>
    </p:spTree>
    <p:extLst>
      <p:ext uri="{BB962C8B-B14F-4D97-AF65-F5344CB8AC3E}">
        <p14:creationId xmlns:p14="http://schemas.microsoft.com/office/powerpoint/2010/main" val="2273719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85000" lnSpcReduction="10000"/>
          </a:bodyPr>
          <a:lstStyle/>
          <a:p>
            <a:r>
              <a:rPr lang="tr-TR" dirty="0"/>
              <a:t>Erken gelişimin ardışık aşamaları kavramıyla mutabık kalan günümüzün nörobiyolojik, nörokimyasal, etolojik, embriyolojik, psikolojik ve biyolojik teorileri  dahilinde  Mahler (Mahler, Pine &amp; Bergman, 1975) sosyoduygusal gelişimin belli aşamalarından bahsetmiştir. </a:t>
            </a:r>
            <a:endParaRPr lang="tr-TR" dirty="0" smtClean="0"/>
          </a:p>
          <a:p>
            <a:r>
              <a:rPr lang="tr-TR" dirty="0" smtClean="0"/>
              <a:t>Bebekler </a:t>
            </a:r>
            <a:r>
              <a:rPr lang="tr-TR" dirty="0"/>
              <a:t>ve yürümeye yeni başlayan çocuklarla yapılan klinik ve gözlemsel  araştırmaları sonucunda -gelişimsel psikanalitik araştırmalar için belki de en önemli güçlerinden biri olan- Mahler, evrensel sosyoduygusal ontogenezin ardışık aşamalarını tanımlamıştır. </a:t>
            </a:r>
          </a:p>
        </p:txBody>
      </p:sp>
    </p:spTree>
    <p:extLst>
      <p:ext uri="{BB962C8B-B14F-4D97-AF65-F5344CB8AC3E}">
        <p14:creationId xmlns:p14="http://schemas.microsoft.com/office/powerpoint/2010/main" val="1206401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lstStyle/>
          <a:p>
            <a:r>
              <a:rPr lang="tr-TR" dirty="0"/>
              <a:t>Her ne kadar Mahler’in çalışmasının bazı kısımları tartışmalı olsa da, bebekliğin sınırlı döneminde – 10 ile 14 aylıktaki erken pratik dönemi- oluşan olumlu zevklerin çok yüksek aşamalarının ontogenetik uyumuna dair yaptığı itinalı tanım diğer psikanalitik ve psikanalitik olmayan yenidoğan araştırmacıları tarafından da doğrulanmıştır (Emde, 1989; Sroufe, 1979) </a:t>
            </a:r>
          </a:p>
        </p:txBody>
      </p:sp>
    </p:spTree>
    <p:extLst>
      <p:ext uri="{BB962C8B-B14F-4D97-AF65-F5344CB8AC3E}">
        <p14:creationId xmlns:p14="http://schemas.microsoft.com/office/powerpoint/2010/main" val="1243213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idx="1"/>
          </p:nvPr>
        </p:nvSpPr>
        <p:spPr/>
        <p:txBody>
          <a:bodyPr>
            <a:normAutofit fontScale="92500" lnSpcReduction="10000"/>
          </a:bodyPr>
          <a:lstStyle/>
          <a:p>
            <a:r>
              <a:rPr lang="tr-TR" dirty="0"/>
              <a:t>Aslında, güncel nöropsikolojik çalışmalar, olumlu duygulardaki istatistiki açıdan önemli artışın gelişimin 10 ve 13,5  ay aşamalarında ortaya çıktığını göstermektedir. (Rothbart, Taylor &amp; Tucker, 1989) Pratik aşamanın,  duygusal ontogenezin geçici olarak sınırlandırılmış aşaması olduğuna dair önerme, ana sosyoduygusal değişimlerin 10-12 ve tekrar 15-18 aylıkken geliştiğine dair bulguyla desteklenmiştir. (Emde, 1989; Stern, 1985). </a:t>
            </a:r>
          </a:p>
        </p:txBody>
      </p:sp>
    </p:spTree>
    <p:extLst>
      <p:ext uri="{BB962C8B-B14F-4D97-AF65-F5344CB8AC3E}">
        <p14:creationId xmlns:p14="http://schemas.microsoft.com/office/powerpoint/2010/main" val="2405046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2529</Words>
  <Application>Microsoft Office PowerPoint</Application>
  <PresentationFormat>On-screen Show (4:3)</PresentationFormat>
  <Paragraphs>84</Paragraphs>
  <Slides>48</Slides>
  <Notes>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DuygulanImIn Düzenlenmesİ ve Kİşİlİğİn Temellerİ Duygusal Gelişimin Nörobiyolojisi BÖLÜM3: DUYGUSAL GELİŞİMİN MULTİ-DİSİPLİNER ÇALIŞMALARINDAKİ GÜNCEL GELİŞMELER</vt:lpstr>
      <vt:lpstr>PowerPoint Presentation</vt:lpstr>
      <vt:lpstr>PowerPoint Presentation</vt:lpstr>
      <vt:lpstr>SOSYODUYGUSAL İŞLEVLERİN ARDIŞIK  EVRELERDE ORTAYA ÇIKMASI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PSİKANALİTİK GELİŞİM TEORİLERİNİN  ÇAĞDAŞ REVİZYONLARI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KORTİKAL VE LİMBİK YAPILARIN OLGUNLAŞMASINDAKİ İLİŞKİ VE BEBEKLİK AŞAMALARINDA SOYUT DUYGULANIMLARIN ORTAYA ÇIKMASI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DUYGULANIMI ÖZ-DÜZENLEMEDE UYUM  KAPASİTESİNİN DİYADİK TEMELİ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DuygulanImIn Düzenlenmesİ ve Kİşİlİğİn Temellerİ Duygusal Gelişimin Nörobiyolojisi BÖLÜM3: DUYGUSAL GELİŞİMİN MULTİ-DİSİPLİNER ÇALIŞMALARINDAKİ GÜNCEL GELİŞMELER</dc:title>
  <dc:creator>Tahir Özakkaş</dc:creator>
  <cp:lastModifiedBy>Tahir Özakkaş</cp:lastModifiedBy>
  <cp:revision>9</cp:revision>
  <dcterms:created xsi:type="dcterms:W3CDTF">2011-07-12T20:04:34Z</dcterms:created>
  <dcterms:modified xsi:type="dcterms:W3CDTF">2011-07-12T21:04:59Z</dcterms:modified>
</cp:coreProperties>
</file>