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747" autoAdjust="0"/>
  </p:normalViewPr>
  <p:slideViewPr>
    <p:cSldViewPr>
      <p:cViewPr>
        <p:scale>
          <a:sx n="55" d="100"/>
          <a:sy n="55" d="100"/>
        </p:scale>
        <p:origin x="-1046" y="1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EEFFF5-E1CF-4680-BDDE-F5A7BC8D6924}" type="datetimeFigureOut">
              <a:rPr lang="tr-TR" smtClean="0"/>
              <a:t>02.09.2011</a:t>
            </a:fld>
            <a:endParaRPr lang="tr-T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D5D9F1-FB68-4583-AFA6-7AF9C16893EE}" type="slidenum">
              <a:rPr lang="tr-TR" smtClean="0"/>
              <a:t>‹#›</a:t>
            </a:fld>
            <a:endParaRPr lang="tr-TR"/>
          </a:p>
        </p:txBody>
      </p:sp>
    </p:spTree>
    <p:extLst>
      <p:ext uri="{BB962C8B-B14F-4D97-AF65-F5344CB8AC3E}">
        <p14:creationId xmlns:p14="http://schemas.microsoft.com/office/powerpoint/2010/main" val="3297722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r>
              <a:rPr lang="tr-TR" smtClean="0"/>
              <a:t>02.09.2011</a:t>
            </a:r>
            <a:endParaRPr lang="tr-T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tr-TR" smtClean="0"/>
              <a:t>Tahir ÖZAKKAŞ Psikoterapi Enstitüsü /Darıca 2011</a:t>
            </a:r>
            <a:endParaRPr lang="tr-T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67989F2-BE43-431E-9FD3-0D8C8D6FB3B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tr-TR" smtClean="0"/>
              <a:t>02.09.2011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67989F2-BE43-431E-9FD3-0D8C8D6FB3B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tr-TR" smtClean="0"/>
              <a:t>02.09.2011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67989F2-BE43-431E-9FD3-0D8C8D6FB3B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r>
              <a:rPr lang="tr-TR" smtClean="0"/>
              <a:t>02.09.2011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67989F2-BE43-431E-9FD3-0D8C8D6FB3BE}" type="slidenum">
              <a:rPr lang="tr-TR" smtClean="0"/>
              <a:pPr/>
              <a:t>‹#›</a:t>
            </a:fld>
            <a:endParaRPr lang="tr-T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r>
              <a:rPr lang="tr-TR" smtClean="0"/>
              <a:t>02.09.2011</a:t>
            </a:r>
            <a:endParaRPr lang="tr-TR"/>
          </a:p>
        </p:txBody>
      </p:sp>
      <p:sp>
        <p:nvSpPr>
          <p:cNvPr id="5" name="Footer Placeholder 4"/>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extLst/>
          </a:lstStyle>
          <a:p>
            <a:fld id="{667989F2-BE43-431E-9FD3-0D8C8D6FB3BE}" type="slidenum">
              <a:rPr lang="tr-TR" smtClean="0"/>
              <a:pPr/>
              <a:t>‹#›</a:t>
            </a:fld>
            <a:endParaRPr lang="tr-T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r>
              <a:rPr lang="tr-TR" smtClean="0"/>
              <a:t>02.09.2011</a:t>
            </a:r>
            <a:endParaRPr lang="tr-TR"/>
          </a:p>
        </p:txBody>
      </p:sp>
      <p:sp>
        <p:nvSpPr>
          <p:cNvPr id="6" name="Footer Placeholder 5"/>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7" name="Slide Number Placeholder 6"/>
          <p:cNvSpPr>
            <a:spLocks noGrp="1"/>
          </p:cNvSpPr>
          <p:nvPr>
            <p:ph type="sldNum" sz="quarter" idx="12"/>
          </p:nvPr>
        </p:nvSpPr>
        <p:spPr/>
        <p:txBody>
          <a:bodyPr/>
          <a:lstStyle>
            <a:extLst/>
          </a:lstStyle>
          <a:p>
            <a:fld id="{667989F2-BE43-431E-9FD3-0D8C8D6FB3BE}" type="slidenum">
              <a:rPr lang="tr-TR" smtClean="0"/>
              <a:pPr/>
              <a:t>‹#›</a:t>
            </a:fld>
            <a:endParaRPr lang="tr-T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r>
              <a:rPr lang="tr-TR" smtClean="0"/>
              <a:t>02.09.2011</a:t>
            </a:r>
            <a:endParaRPr lang="tr-TR"/>
          </a:p>
        </p:txBody>
      </p:sp>
      <p:sp>
        <p:nvSpPr>
          <p:cNvPr id="8" name="Footer Placeholder 7"/>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9" name="Slide Number Placeholder 8"/>
          <p:cNvSpPr>
            <a:spLocks noGrp="1"/>
          </p:cNvSpPr>
          <p:nvPr>
            <p:ph type="sldNum" sz="quarter" idx="12"/>
          </p:nvPr>
        </p:nvSpPr>
        <p:spPr/>
        <p:txBody>
          <a:bodyPr/>
          <a:lstStyle>
            <a:extLst/>
          </a:lstStyle>
          <a:p>
            <a:fld id="{667989F2-BE43-431E-9FD3-0D8C8D6FB3BE}"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r>
              <a:rPr lang="tr-TR" smtClean="0"/>
              <a:t>02.09.2011</a:t>
            </a:r>
            <a:endParaRPr lang="tr-TR"/>
          </a:p>
        </p:txBody>
      </p:sp>
      <p:sp>
        <p:nvSpPr>
          <p:cNvPr id="4" name="Footer Placeholder 3"/>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5" name="Slide Number Placeholder 4"/>
          <p:cNvSpPr>
            <a:spLocks noGrp="1"/>
          </p:cNvSpPr>
          <p:nvPr>
            <p:ph type="sldNum" sz="quarter" idx="12"/>
          </p:nvPr>
        </p:nvSpPr>
        <p:spPr/>
        <p:txBody>
          <a:bodyPr/>
          <a:lstStyle>
            <a:extLst/>
          </a:lstStyle>
          <a:p>
            <a:fld id="{667989F2-BE43-431E-9FD3-0D8C8D6FB3BE}" type="slidenum">
              <a:rPr lang="tr-TR" smtClean="0"/>
              <a:pPr/>
              <a:t>‹#›</a:t>
            </a:fld>
            <a:endParaRPr lang="tr-T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r>
              <a:rPr lang="tr-TR" smtClean="0"/>
              <a:t>02.09.2011</a:t>
            </a:r>
            <a:endParaRPr lang="tr-TR"/>
          </a:p>
        </p:txBody>
      </p:sp>
      <p:sp>
        <p:nvSpPr>
          <p:cNvPr id="3" name="Footer Placeholder 2"/>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4" name="Slide Number Placeholder 3"/>
          <p:cNvSpPr>
            <a:spLocks noGrp="1"/>
          </p:cNvSpPr>
          <p:nvPr>
            <p:ph type="sldNum" sz="quarter" idx="12"/>
          </p:nvPr>
        </p:nvSpPr>
        <p:spPr/>
        <p:txBody>
          <a:bodyPr/>
          <a:lstStyle>
            <a:extLst/>
          </a:lstStyle>
          <a:p>
            <a:fld id="{667989F2-BE43-431E-9FD3-0D8C8D6FB3B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r>
              <a:rPr lang="tr-TR" smtClean="0"/>
              <a:t>02.09.2011</a:t>
            </a:r>
            <a:endParaRPr lang="tr-TR"/>
          </a:p>
        </p:txBody>
      </p:sp>
      <p:sp>
        <p:nvSpPr>
          <p:cNvPr id="6" name="Footer Placeholder 5"/>
          <p:cNvSpPr>
            <a:spLocks noGrp="1"/>
          </p:cNvSpPr>
          <p:nvPr>
            <p:ph type="ftr" sz="quarter" idx="11"/>
          </p:nvPr>
        </p:nvSpPr>
        <p:spPr/>
        <p:txBody>
          <a:bodyPr/>
          <a:lstStyle>
            <a:extLst/>
          </a:lstStyle>
          <a:p>
            <a:r>
              <a:rPr lang="tr-TR" smtClean="0"/>
              <a:t>Tahir ÖZAKKAŞ Psikoterapi Enstitüsü /Darıca 2011</a:t>
            </a:r>
            <a:endParaRPr lang="tr-TR"/>
          </a:p>
        </p:txBody>
      </p:sp>
      <p:sp>
        <p:nvSpPr>
          <p:cNvPr id="7" name="Slide Number Placeholder 6"/>
          <p:cNvSpPr>
            <a:spLocks noGrp="1"/>
          </p:cNvSpPr>
          <p:nvPr>
            <p:ph type="sldNum" sz="quarter" idx="12"/>
          </p:nvPr>
        </p:nvSpPr>
        <p:spPr/>
        <p:txBody>
          <a:bodyPr/>
          <a:lstStyle>
            <a:extLst/>
          </a:lstStyle>
          <a:p>
            <a:fld id="{667989F2-BE43-431E-9FD3-0D8C8D6FB3BE}"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r>
              <a:rPr lang="tr-TR" smtClean="0"/>
              <a:t>02.09.2011</a:t>
            </a:r>
            <a:endParaRPr lang="tr-T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tr-TR" smtClean="0"/>
              <a:t>Tahir ÖZAKKAŞ Psikoterapi Enstitüsü /Darıca 2011</a:t>
            </a:r>
            <a:endParaRPr lang="tr-T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67989F2-BE43-431E-9FD3-0D8C8D6FB3BE}" type="slidenum">
              <a:rPr lang="tr-TR" smtClean="0"/>
              <a:pPr/>
              <a:t>‹#›</a:t>
            </a:fld>
            <a:endParaRPr lang="tr-T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r>
              <a:rPr lang="tr-TR" smtClean="0"/>
              <a:t>02.09.2011</a:t>
            </a:r>
            <a:endParaRPr lang="tr-T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tr-TR" smtClean="0"/>
              <a:t>Tahir ÖZAKKAŞ Psikoterapi Enstitüsü /Darıca 2011</a:t>
            </a:r>
            <a:endParaRPr lang="tr-T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67989F2-BE43-431E-9FD3-0D8C8D6FB3B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8256" y="332657"/>
            <a:ext cx="8458200" cy="3267794"/>
          </a:xfrm>
        </p:spPr>
        <p:txBody>
          <a:bodyPr>
            <a:noAutofit/>
          </a:bodyPr>
          <a:lstStyle/>
          <a:p>
            <a:pPr lvl="0"/>
            <a:r>
              <a:rPr lang="tr-TR" sz="3600" b="1" cap="all" dirty="0" smtClean="0"/>
              <a:t>DuygulanImIn Düzenlenmesİ</a:t>
            </a:r>
            <a:r>
              <a:rPr lang="tr-TR" sz="3600" dirty="0" smtClean="0"/>
              <a:t/>
            </a:r>
            <a:br>
              <a:rPr lang="tr-TR" sz="3600" dirty="0" smtClean="0"/>
            </a:br>
            <a:r>
              <a:rPr lang="tr-TR" sz="3600" b="1" cap="all" dirty="0" smtClean="0"/>
              <a:t>ve Kİşİlİğİn Temellerİ</a:t>
            </a:r>
            <a:r>
              <a:rPr lang="tr-TR" sz="3600" dirty="0" smtClean="0"/>
              <a:t/>
            </a:r>
            <a:br>
              <a:rPr lang="tr-TR" sz="3600" dirty="0" smtClean="0"/>
            </a:br>
            <a:r>
              <a:rPr lang="tr-TR" sz="3600" i="1" dirty="0" smtClean="0"/>
              <a:t>Duygusal Gelişimin Nörobiyolojisi</a:t>
            </a:r>
            <a:br>
              <a:rPr lang="tr-TR" sz="3600" i="1" dirty="0" smtClean="0"/>
            </a:br>
            <a:r>
              <a:rPr lang="tr-TR" sz="2000" i="1" dirty="0" smtClean="0"/>
              <a:t/>
            </a:r>
            <a:br>
              <a:rPr lang="tr-TR" sz="2000" i="1" dirty="0" smtClean="0"/>
            </a:br>
            <a:r>
              <a:rPr lang="tr-TR" sz="3000" b="1" dirty="0" smtClean="0"/>
              <a:t>BÖLÜM 13 MÜHÜRLENMİŞ ETKİLEŞİMSEL TEMSİLLERİN NÖROKİMYASAL DEVRESİ</a:t>
            </a:r>
            <a:r>
              <a:rPr lang="tr-TR" sz="3600" dirty="0"/>
              <a:t/>
            </a:r>
            <a:br>
              <a:rPr lang="tr-TR" sz="3600" dirty="0"/>
            </a:br>
            <a:endParaRPr lang="tr-TR" sz="1000" dirty="0"/>
          </a:p>
        </p:txBody>
      </p:sp>
      <p:sp>
        <p:nvSpPr>
          <p:cNvPr id="3" name="Subtitle 2"/>
          <p:cNvSpPr>
            <a:spLocks noGrp="1"/>
          </p:cNvSpPr>
          <p:nvPr>
            <p:ph type="subTitle" idx="1"/>
          </p:nvPr>
        </p:nvSpPr>
        <p:spPr>
          <a:xfrm>
            <a:off x="755576" y="3068960"/>
            <a:ext cx="7772400" cy="2808312"/>
          </a:xfrm>
        </p:spPr>
        <p:txBody>
          <a:bodyPr>
            <a:normAutofit/>
          </a:bodyPr>
          <a:lstStyle/>
          <a:p>
            <a:r>
              <a:rPr lang="tr-TR" b="1" cap="all" dirty="0"/>
              <a:t>Allan N. Schore</a:t>
            </a:r>
            <a:endParaRPr lang="tr-TR" dirty="0"/>
          </a:p>
          <a:p>
            <a:r>
              <a:rPr lang="tr-TR" i="1" dirty="0"/>
              <a:t>California Üniversitesi Los Angeles Tıp Fakültesi Psikiyatri ve Biyodavranışsal Bilimler Bölümü</a:t>
            </a:r>
            <a:endParaRPr lang="tr-TR" dirty="0"/>
          </a:p>
          <a:p>
            <a:pPr algn="ctr"/>
            <a:endParaRPr lang="tr-TR" smtClean="0">
              <a:solidFill>
                <a:srgbClr val="FFFF00"/>
              </a:solidFill>
            </a:endParaRPr>
          </a:p>
          <a:p>
            <a:pPr algn="ctr"/>
            <a:r>
              <a:rPr lang="tr-TR" smtClean="0">
                <a:solidFill>
                  <a:srgbClr val="FFFF00"/>
                </a:solidFill>
              </a:rPr>
              <a:t>Tahir </a:t>
            </a:r>
            <a:r>
              <a:rPr lang="tr-TR" dirty="0">
                <a:solidFill>
                  <a:srgbClr val="FFFF00"/>
                </a:solidFill>
              </a:rPr>
              <a:t>Özakkaş Psikoterapi Enstitüsü</a:t>
            </a:r>
          </a:p>
          <a:p>
            <a:pPr algn="ctr"/>
            <a:endParaRPr lang="tr-TR" dirty="0"/>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a:t>
            </a:fld>
            <a:endParaRPr lang="tr-TR"/>
          </a:p>
        </p:txBody>
      </p:sp>
    </p:spTree>
    <p:extLst>
      <p:ext uri="{BB962C8B-B14F-4D97-AF65-F5344CB8AC3E}">
        <p14:creationId xmlns:p14="http://schemas.microsoft.com/office/powerpoint/2010/main" val="2479316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9341"/>
            <a:ext cx="8229600" cy="4525963"/>
          </a:xfrm>
        </p:spPr>
        <p:txBody>
          <a:bodyPr>
            <a:normAutofit lnSpcReduction="10000"/>
          </a:bodyPr>
          <a:lstStyle/>
          <a:p>
            <a:r>
              <a:rPr lang="tr-TR" dirty="0"/>
              <a:t>Bilişteki ana değişimler 12 aylık bebekte belgelenmiştir (Kagan, 1971; Zelazo, 1982). Kagan (1986) bu zaman diliminde geri getirme belleğindeki güçlenmenin “çocuklar insanlar ve nesneler içeren ortamlarda büyüdükleri sürece merkezi sinir sistemindeki olgunlaşma olaylarından” (s. 73) kaynaklandığını ileri sürer. Bu olgunlaşma özellikle orbitofrontal kortekste gerçekleşir ve geçikmiş tepki fonksiyonunun artan etkinliğinde yansıtılır.</a:t>
            </a:r>
          </a:p>
        </p:txBody>
      </p:sp>
      <p:sp>
        <p:nvSpPr>
          <p:cNvPr id="2" name="Title 1"/>
          <p:cNvSpPr>
            <a:spLocks noGrp="1"/>
          </p:cNvSpPr>
          <p:nvPr>
            <p:ph type="title"/>
          </p:nvPr>
        </p:nvSpPr>
        <p:spPr/>
        <p:txBody>
          <a:bodyPr>
            <a:noAutofit/>
          </a:bodyPr>
          <a:lstStyle/>
          <a:p>
            <a:r>
              <a:rPr lang="tr-TR" sz="3600" b="1" cap="all" smtClean="0"/>
              <a:t>DUYGULANIM DÜZENLEYİCİ İÇSEL TEMSİLLERİN ORBİTOFRONTAL ÜRETİMİ  </a:t>
            </a:r>
            <a:endParaRPr lang="tr-TR" sz="3600" dirty="0"/>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10</a:t>
            </a:fld>
            <a:endParaRPr lang="tr-TR"/>
          </a:p>
        </p:txBody>
      </p:sp>
    </p:spTree>
    <p:extLst>
      <p:ext uri="{BB962C8B-B14F-4D97-AF65-F5344CB8AC3E}">
        <p14:creationId xmlns:p14="http://schemas.microsoft.com/office/powerpoint/2010/main" val="1479971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dirty="0"/>
              <a:t>Yaşamın ilk yılında prefrontal korteks “hem olgunlaşma ile ilgili etkilere hem de çevresel etkilere duyarlıdır” (Fox, 1991</a:t>
            </a:r>
            <a:r>
              <a:rPr lang="tr-TR" dirty="0" smtClean="0"/>
              <a:t>).</a:t>
            </a:r>
          </a:p>
          <a:p>
            <a:r>
              <a:rPr lang="tr-TR" dirty="0" smtClean="0"/>
              <a:t> </a:t>
            </a:r>
            <a:r>
              <a:rPr lang="tr-TR" dirty="0"/>
              <a:t>Daha önce 10 aydan önce bebeklerin yeni deneyimlenmiş olayların gecikmeli hatırlanmasını içeren nesne sürekliliği görevinde başarısız olduklarını (Schacter &amp; Moscovitch, 1984) fakat 12 aylık bebeklerin bir gecikmeden sonra hatırlayabildiklerini (Mandler, 1990) gösteren gelişimsel biliş araştırmasına atıfta bulundum.</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11</a:t>
            </a:fld>
            <a:endParaRPr lang="tr-TR"/>
          </a:p>
        </p:txBody>
      </p:sp>
    </p:spTree>
    <p:extLst>
      <p:ext uri="{BB962C8B-B14F-4D97-AF65-F5344CB8AC3E}">
        <p14:creationId xmlns:p14="http://schemas.microsoft.com/office/powerpoint/2010/main" val="2976484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Orbitofrontal korteksin bilişsel ve bellek fonksiyonlarına hizmet ettiği (Stuss v.d., 1982; Thorpe v.d., 1983) ve yüzlerin zihinsel görüntülerini ürettiği bilinmektedir (Goldenberg v.d., 1989).</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12</a:t>
            </a:fld>
            <a:endParaRPr lang="tr-TR"/>
          </a:p>
        </p:txBody>
      </p:sp>
    </p:spTree>
    <p:extLst>
      <p:ext uri="{BB962C8B-B14F-4D97-AF65-F5344CB8AC3E}">
        <p14:creationId xmlns:p14="http://schemas.microsoft.com/office/powerpoint/2010/main" val="3403804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tr-TR" dirty="0"/>
              <a:t>Prefrontal devrelerin önemli bir görevi dış dünyanın temsili kısa-süreli bilgisine erişmek ve bu bilgiyi “çevrim içi tutmaktır” (Goldman-Rakic, 1987b). Bu fonksiyonel kapasiteler temel olarak, “dış dünya” ile özellikle sosyal dünyaya aracılık eden “ilkel diğeri” ile etkileşim içerisindeki kendiliğin içsel temsillerinin üretilmesini mümkün kılar. İlişkilerin içsel temsilleri artık etkileşimsel davranışlar ile ilişkili çeşitli içsel öznel deneyimlerin ortalamasını alan soyutlaştırmalar olarak tanımlanmaktadır (Zeanah &amp; Barton, 1989).</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13</a:t>
            </a:fld>
            <a:endParaRPr lang="tr-TR"/>
          </a:p>
        </p:txBody>
      </p:sp>
    </p:spTree>
    <p:extLst>
      <p:ext uri="{BB962C8B-B14F-4D97-AF65-F5344CB8AC3E}">
        <p14:creationId xmlns:p14="http://schemas.microsoft.com/office/powerpoint/2010/main" val="2582936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tr-TR" dirty="0"/>
              <a:t>Gelişimsel psikoanaltik literatüründe Stern (1985) “genelleştirilen etkileşimin temsillerini” tanımlar, Heard ve Lake (1986) şimdiki psikiyatrik yazılarında “ilişkilerdeki yaşantıların içsel temsili modellerinden” bahseder ve Forgas (1982) deneysel psikolojik çalışmasında “kişilerarası davranışa rehberlik eden sosyal etkileşimlerin içsel temsillerine” işaret eder. Bütün bu kavramsallaştırmalar bu temsillerin interaktif doğasını vurgular fakat bu temsiller görsel duygulanımsal yüz yüze sosyal etkileşimler içerisinde ortaya çıktığı için özellikle görsel bir görselliğe sahiptir.</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14</a:t>
            </a:fld>
            <a:endParaRPr lang="tr-TR"/>
          </a:p>
        </p:txBody>
      </p:sp>
    </p:spTree>
    <p:extLst>
      <p:ext uri="{BB962C8B-B14F-4D97-AF65-F5344CB8AC3E}">
        <p14:creationId xmlns:p14="http://schemas.microsoft.com/office/powerpoint/2010/main" val="834458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Horowitz (1983) görsel duyusal kaliteye sahip temsillerin kendilerine özgü olarak:</a:t>
            </a:r>
          </a:p>
          <a:p>
            <a:r>
              <a:rPr lang="tr-TR" dirty="0"/>
              <a:t>Tek bir görüntüdeki bilginin eş zamanlı organizasyonuna bağlı olarak ilişkideki nesnelerin anlık tanımına olanak sağlar. Biz genellikle kendilik ve diğeri olarak duygusal bakımdan en çok öneme sahip nesneleri niteleriz. Tek bir görüntü bile başlangıçta kendiliği ve diğerini bir tür etkileşim içinde gösterir. (s. 87). </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15</a:t>
            </a:fld>
            <a:endParaRPr lang="tr-TR"/>
          </a:p>
        </p:txBody>
      </p:sp>
    </p:spTree>
    <p:extLst>
      <p:ext uri="{BB962C8B-B14F-4D97-AF65-F5344CB8AC3E}">
        <p14:creationId xmlns:p14="http://schemas.microsoft.com/office/powerpoint/2010/main" val="2431268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Böylece, kişiliğin diğeri ile olan ilişkilerinin bu içsel temsilleri bebeğin bağlanma nesnesinin duygusal olarak anlamlı yüzünün görsel algısına otonomik fizyoloik-duygulanımsal tepkilerinin daha kesin soyutlamalarıdır. Birinci yılın son çeyreğinde bebek görsel olarak algıladığı yüz yapılarının soyut protiplerinin inşasını yapabilir (Strauss, 1979). </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16</a:t>
            </a:fld>
            <a:endParaRPr lang="tr-TR"/>
          </a:p>
        </p:txBody>
      </p:sp>
    </p:spTree>
    <p:extLst>
      <p:ext uri="{BB962C8B-B14F-4D97-AF65-F5344CB8AC3E}">
        <p14:creationId xmlns:p14="http://schemas.microsoft.com/office/powerpoint/2010/main" val="2028159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Deneysel çalışmalara dayanarak, Beebe ve Lachman (1988a) birinci yılın sonunda “kişiliğin diğeri ile” olan ilişkisinin temsillerinin ilk kez ortaya çıktığı sonucuna varırlar. Bu yeni “sembolik öncesi temsili bir kapasite” olarak deneyimlerden gelen örüntülerin yeniden organize edilme ve depolama fonksiyonu kendisinden “soyutlanmış prototiplerin” oluşturulduğu bir alt tabakadır.</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17</a:t>
            </a:fld>
            <a:endParaRPr lang="tr-TR"/>
          </a:p>
        </p:txBody>
      </p:sp>
    </p:spTree>
    <p:extLst>
      <p:ext uri="{BB962C8B-B14F-4D97-AF65-F5344CB8AC3E}">
        <p14:creationId xmlns:p14="http://schemas.microsoft.com/office/powerpoint/2010/main" val="3685994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Algısal ve bilişsel bir gelişim araştırması 10 aylıkken bebeklerin ayırdedilebilir uyaranların bir kategori kümesinden değişmeyen ilişkilerinin bir soyutlamasını ve yeni bir uyarana sonraki bir genellemeyi üretebildiklerini ortaya çıkarmıştır (Younger &amp; Cohen,  1983, 1986).</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18</a:t>
            </a:fld>
            <a:endParaRPr lang="tr-TR"/>
          </a:p>
        </p:txBody>
      </p:sp>
    </p:spTree>
    <p:extLst>
      <p:ext uri="{BB962C8B-B14F-4D97-AF65-F5344CB8AC3E}">
        <p14:creationId xmlns:p14="http://schemas.microsoft.com/office/powerpoint/2010/main" val="30968076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12 aylıkken dokunsal modalitelerden görsele (Gottfried v.d., 1977) ve görsel modalitelerden dokunsala (Rose, Gottfried &amp; Bridger, 1981) çapraz-modal bir aktarma gerçekleşir ve bu kapasitenin soyutlama ve temsilsel yeteneklerin gelişimine katkı sapladığı ileri sürülmektedir (Rose, 1986).       </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19</a:t>
            </a:fld>
            <a:endParaRPr lang="tr-TR"/>
          </a:p>
        </p:txBody>
      </p:sp>
    </p:spTree>
    <p:extLst>
      <p:ext uri="{BB962C8B-B14F-4D97-AF65-F5344CB8AC3E}">
        <p14:creationId xmlns:p14="http://schemas.microsoft.com/office/powerpoint/2010/main" val="769902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i="1" dirty="0"/>
              <a:t>Bu kapasite [temsili bellek] bir köşe taşı olmasa da insandaki bilişsel gelişimin bir yapı taşı olabilir. Dahası, “nesne </a:t>
            </a:r>
            <a:r>
              <a:rPr lang="tr-TR" i="1" dirty="0" smtClean="0"/>
              <a:t>süregenliliği</a:t>
            </a:r>
            <a:r>
              <a:rPr lang="tr-TR" i="1" dirty="0"/>
              <a:t>”-görüş alanında olmasa da bir objenin zamanda ve uzayda bir sürekliliğe sahip olduğunun anlaşılması-dış dünyanın temsillerini oluşturmanın ve temsil ettikleri nesnelerin yokluğunda tepkileri bu temsillere dayandırmanın temel kapasitesine bağlı olmalıdır.</a:t>
            </a:r>
            <a:endParaRPr lang="tr-TR" dirty="0"/>
          </a:p>
          <a:p>
            <a:pPr>
              <a:buNone/>
            </a:pPr>
            <a:r>
              <a:rPr lang="tr-TR" i="1" smtClean="0"/>
              <a:t>-Patricia </a:t>
            </a:r>
            <a:r>
              <a:rPr lang="tr-TR" i="1" dirty="0"/>
              <a:t>Goldman-Rakic (1987)</a:t>
            </a:r>
            <a:endParaRPr lang="tr-TR" dirty="0"/>
          </a:p>
          <a:p>
            <a:endParaRPr lang="tr-TR" dirty="0"/>
          </a:p>
        </p:txBody>
      </p:sp>
      <p:sp>
        <p:nvSpPr>
          <p:cNvPr id="2" name="Title 1"/>
          <p:cNvSpPr>
            <a:spLocks noGrp="1"/>
          </p:cNvSpPr>
          <p:nvPr>
            <p:ph type="title"/>
          </p:nvPr>
        </p:nvSpPr>
        <p:spPr/>
        <p:txBody>
          <a:bodyPr/>
          <a:lstStyle/>
          <a:p>
            <a:r>
              <a:rPr lang="tr-TR" sz="44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a:t>
            </a:fld>
            <a:endParaRPr lang="tr-TR"/>
          </a:p>
        </p:txBody>
      </p:sp>
    </p:spTree>
    <p:extLst>
      <p:ext uri="{BB962C8B-B14F-4D97-AF65-F5344CB8AC3E}">
        <p14:creationId xmlns:p14="http://schemas.microsoft.com/office/powerpoint/2010/main" val="2711505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dirty="0"/>
              <a:t>Kendilik ve önemli olan diğerlerinin içsel temsillerinin temel psikolojisi olan psikoanalitik nesne ilişkileri teorisinin bir araştırmacısı olan Horner (1989),  nesnenin (annenin) zihinsel görüntüsünün “çocuk tarafından kendi sınırlı zihinsel kapasiteleri doğrultusunda yaratıldığı” (s. 28) iddiasını ileri sürer. Bu kapasitelerin beyin büyümesinin artış aşamaları boyunca genişlediği gerçeği bana bu temsillerin daha karmaşık olduğunu düşündürür.</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20</a:t>
            </a:fld>
            <a:endParaRPr lang="tr-TR"/>
          </a:p>
        </p:txBody>
      </p:sp>
    </p:spTree>
    <p:extLst>
      <p:ext uri="{BB962C8B-B14F-4D97-AF65-F5344CB8AC3E}">
        <p14:creationId xmlns:p14="http://schemas.microsoft.com/office/powerpoint/2010/main" val="1473388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Horner (1989) ilaveten: “ bizim “kendilik” ve “nesne” olarak isimlendirdiğimiz mental şemaların örüntülenişinin öngörülebilir, hiyerarşik aşamalar içerisinde meydana geldiği” (s.28) sonucuna varır.</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21</a:t>
            </a:fld>
            <a:endParaRPr lang="tr-TR"/>
          </a:p>
        </p:txBody>
      </p:sp>
    </p:spTree>
    <p:extLst>
      <p:ext uri="{BB962C8B-B14F-4D97-AF65-F5344CB8AC3E}">
        <p14:creationId xmlns:p14="http://schemas.microsoft.com/office/powerpoint/2010/main" val="935591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Blatt, deneysel nesne ilişkileri araştırmasında nesne temsillerinin epigenetik olarak ardışık gelişimsel aşamalar boyunca geliştiğini ve bu aşamaların nesne değişmezliğinin aşamaları olarak düşünülebileceğini gösterir (Blatt, Quinlan &amp; Chevron, 1990). </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22</a:t>
            </a:fld>
            <a:endParaRPr lang="tr-TR"/>
          </a:p>
        </p:txBody>
      </p:sp>
    </p:spTree>
    <p:extLst>
      <p:ext uri="{BB962C8B-B14F-4D97-AF65-F5344CB8AC3E}">
        <p14:creationId xmlns:p14="http://schemas.microsoft.com/office/powerpoint/2010/main" val="3772455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Trad (1986) ontojeni aşamaları boyunca nesne değişmezliğinin ilerlemesinde yansıtılan temsil kapasitesinin gelişimsel derecelenmesinin duygulanımsal gelişim için önemli çıkarımlara sahip olduğunu vurgular. (Bu ilerleme geç uygulama döneminde devam eder. 18. ayda sembolik çağrışımcı bellek programlayan daha kompleks bir temsil sistemi ortaya çıkar.)</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23</a:t>
            </a:fld>
            <a:endParaRPr lang="tr-TR"/>
          </a:p>
        </p:txBody>
      </p:sp>
    </p:spTree>
    <p:extLst>
      <p:ext uri="{BB962C8B-B14F-4D97-AF65-F5344CB8AC3E}">
        <p14:creationId xmlns:p14="http://schemas.microsoft.com/office/powerpoint/2010/main" val="1433205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tr-TR" dirty="0"/>
              <a:t>Bağlanma literatüründe içsel temsiller “içsel modeller” olarak bilinirler. Bowlby’e (1973) göre bağlanma ilişkilerinin bu modelleri ilk kez yaklaşık 12. ayda, erken uygulama döneminde ortaya çıkarlar. </a:t>
            </a:r>
            <a:endParaRPr lang="tr-TR" dirty="0" smtClean="0"/>
          </a:p>
          <a:p>
            <a:r>
              <a:rPr lang="tr-TR" dirty="0" smtClean="0"/>
              <a:t>Onun </a:t>
            </a:r>
            <a:r>
              <a:rPr lang="tr-TR" dirty="0"/>
              <a:t>vasıtasıyla interaktif yaşantıların zihinsel olarak temsil edildiği, ilişkilerin duygulanımsal ve bilişsel niteliklerinin içselleştirilmesi operasyonel olarak içsel çalışma modellerinin inşasını tanımlar (Pipp &amp; Harmon, 1987). </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24</a:t>
            </a:fld>
            <a:endParaRPr lang="tr-TR"/>
          </a:p>
        </p:txBody>
      </p:sp>
    </p:spTree>
    <p:extLst>
      <p:ext uri="{BB962C8B-B14F-4D97-AF65-F5344CB8AC3E}">
        <p14:creationId xmlns:p14="http://schemas.microsoft.com/office/powerpoint/2010/main" val="8483221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smtClean="0"/>
              <a:t>Bebeğin </a:t>
            </a:r>
            <a:r>
              <a:rPr lang="tr-TR" dirty="0"/>
              <a:t>bağlanma figürleri ile olan etkileşimlerinin bu modelleri mühürleme deneyimlerinde oluşturulur. Ortaya çıkan depolanmış zihinsel temsiller duygulanımsal ve aynı zamanda bilişsel bileşenler içerirler (Main, Kaplan &amp; Cassidy, 1985) ve duygulanımsal düzenlemenin başa çıkma stratejilerinin üretilmesinde erişilirler ve kullanılırlar (Kobak &amp; Sceery, 1988). </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25</a:t>
            </a:fld>
            <a:endParaRPr lang="tr-TR"/>
          </a:p>
        </p:txBody>
      </p:sp>
    </p:spTree>
    <p:extLst>
      <p:ext uri="{BB962C8B-B14F-4D97-AF65-F5344CB8AC3E}">
        <p14:creationId xmlns:p14="http://schemas.microsoft.com/office/powerpoint/2010/main" val="29262145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b="1"/>
              <a:t>BAĞLANMA </a:t>
            </a:r>
            <a:r>
              <a:rPr lang="tr-TR" b="1" smtClean="0"/>
              <a:t>NESNESİNİN </a:t>
            </a:r>
            <a:r>
              <a:rPr lang="tr-TR" b="1" dirty="0"/>
              <a:t>YÜZÜNÜN SİNİRSEL BİR MODELİNİN NÖROKİMYASAL DEVRELEŞMESİ</a:t>
            </a:r>
            <a:endParaRPr lang="tr-TR" dirty="0"/>
          </a:p>
          <a:p>
            <a:endParaRPr lang="tr-TR" dirty="0"/>
          </a:p>
        </p:txBody>
      </p:sp>
      <p:sp>
        <p:nvSpPr>
          <p:cNvPr id="2" name="Date Placeholder 1"/>
          <p:cNvSpPr>
            <a:spLocks noGrp="1"/>
          </p:cNvSpPr>
          <p:nvPr>
            <p:ph type="dt" sz="half" idx="10"/>
          </p:nvPr>
        </p:nvSpPr>
        <p:spPr/>
        <p:txBody>
          <a:bodyPr/>
          <a:lstStyle/>
          <a:p>
            <a:r>
              <a:rPr lang="tr-TR" smtClean="0"/>
              <a:t>02.09.2011</a:t>
            </a:r>
            <a:endParaRPr lang="tr-TR"/>
          </a:p>
        </p:txBody>
      </p:sp>
      <p:sp>
        <p:nvSpPr>
          <p:cNvPr id="4" name="Footer Placeholder 3"/>
          <p:cNvSpPr>
            <a:spLocks noGrp="1"/>
          </p:cNvSpPr>
          <p:nvPr>
            <p:ph type="ftr" sz="quarter" idx="11"/>
          </p:nvPr>
        </p:nvSpPr>
        <p:spPr/>
        <p:txBody>
          <a:bodyPr/>
          <a:lstStyle/>
          <a:p>
            <a:r>
              <a:rPr lang="tr-TR" smtClean="0"/>
              <a:t>Tahir ÖZAKKAŞ Psikoterapi Enstitüsü /Darıca 2011</a:t>
            </a:r>
            <a:endParaRPr lang="tr-TR"/>
          </a:p>
        </p:txBody>
      </p:sp>
      <p:sp>
        <p:nvSpPr>
          <p:cNvPr id="5" name="Slide Number Placeholder 4"/>
          <p:cNvSpPr>
            <a:spLocks noGrp="1"/>
          </p:cNvSpPr>
          <p:nvPr>
            <p:ph type="sldNum" sz="quarter" idx="12"/>
          </p:nvPr>
        </p:nvSpPr>
        <p:spPr/>
        <p:txBody>
          <a:bodyPr/>
          <a:lstStyle/>
          <a:p>
            <a:fld id="{667989F2-BE43-431E-9FD3-0D8C8D6FB3BE}" type="slidenum">
              <a:rPr lang="tr-TR" smtClean="0"/>
              <a:pPr/>
              <a:t>26</a:t>
            </a:fld>
            <a:endParaRPr lang="tr-TR"/>
          </a:p>
        </p:txBody>
      </p:sp>
    </p:spTree>
    <p:extLst>
      <p:ext uri="{BB962C8B-B14F-4D97-AF65-F5344CB8AC3E}">
        <p14:creationId xmlns:p14="http://schemas.microsoft.com/office/powerpoint/2010/main" val="926220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Belirli sinapslar aracılığıyla belirli bir devre boyunca bir sinyalin geçişine aracı olan bir işlem sinyalin aynı devre boyunca daha sonraki geçişini kolaylaştırır; böylelikle sonraki sinyal alternatif devre yerine büyük olasılıkla bu güçlendirilmiş devre boyunca akar (Winson, 1985, s.178).   </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27</a:t>
            </a:fld>
            <a:endParaRPr lang="tr-TR"/>
          </a:p>
        </p:txBody>
      </p:sp>
    </p:spTree>
    <p:extLst>
      <p:ext uri="{BB962C8B-B14F-4D97-AF65-F5344CB8AC3E}">
        <p14:creationId xmlns:p14="http://schemas.microsoft.com/office/powerpoint/2010/main" val="1666857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tr-TR" dirty="0"/>
              <a:t>Ciompi (1991):</a:t>
            </a:r>
          </a:p>
          <a:p>
            <a:r>
              <a:rPr lang="tr-TR" dirty="0"/>
              <a:t>Limbik sistem ve onun nörotransmiterleri aracılığıyla aracılık edilen “duygulanımsal bir mühüre” bellek depolamasını temsil eden genişletilmiş nöronal yolların hem onarımı hem de aktivasyonu için ihtiyaç </a:t>
            </a:r>
            <a:r>
              <a:rPr lang="tr-TR"/>
              <a:t>duyulur</a:t>
            </a:r>
            <a:r>
              <a:rPr lang="tr-TR" smtClean="0"/>
              <a:t>.</a:t>
            </a:r>
            <a:endParaRPr lang="tr-TR" dirty="0"/>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28</a:t>
            </a:fld>
            <a:endParaRPr lang="tr-TR"/>
          </a:p>
        </p:txBody>
      </p:sp>
    </p:spTree>
    <p:extLst>
      <p:ext uri="{BB962C8B-B14F-4D97-AF65-F5344CB8AC3E}">
        <p14:creationId xmlns:p14="http://schemas.microsoft.com/office/powerpoint/2010/main" val="2217674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Elektriksel aktivitenin sinir sistemindeki devrelere şekil vermede temel bir rol oynadığı iyi bir şekilde bilinmektedir. Mühürleme deneyimlerinin beynin farklı bölgelerinin kendiliğinden oluşan nöronal aktiviteleri üzerinde uzun süreli elektrofizyolojik etkiler ürettikleri gösterilmiştir (Payne &amp; Horn, 1982, 1984). </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29</a:t>
            </a:fld>
            <a:endParaRPr lang="tr-TR"/>
          </a:p>
        </p:txBody>
      </p:sp>
    </p:spTree>
    <p:extLst>
      <p:ext uri="{BB962C8B-B14F-4D97-AF65-F5344CB8AC3E}">
        <p14:creationId xmlns:p14="http://schemas.microsoft.com/office/powerpoint/2010/main" val="4009031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i="1" dirty="0"/>
              <a:t>Genç memelinin neokorteksi esnek bir durumdadır. Genetik bir yapı vardır fakat aynı zamanda neokorteksin genlerde kodlanan erken deneyim ile uzun süreli tepki vermesi ve şekil verilmesi de vardır. Bu kapasite çevreden bilgi çıkarmaya ve hayatta kalma için uygun olan davranış örüntülerini kurmaya en iyi uyan nöral devrelerin oluşturulmasına olanak sağlar.</a:t>
            </a:r>
            <a:endParaRPr lang="tr-TR" dirty="0"/>
          </a:p>
          <a:p>
            <a:pPr>
              <a:buNone/>
            </a:pPr>
            <a:r>
              <a:rPr lang="tr-TR" i="1" smtClean="0"/>
              <a:t>- </a:t>
            </a:r>
            <a:r>
              <a:rPr lang="tr-TR" smtClean="0"/>
              <a:t>Jonathan </a:t>
            </a:r>
            <a:r>
              <a:rPr lang="tr-TR" dirty="0"/>
              <a:t>Winson </a:t>
            </a:r>
            <a:r>
              <a:rPr lang="tr-TR"/>
              <a:t>(</a:t>
            </a:r>
            <a:r>
              <a:rPr lang="tr-TR" smtClean="0"/>
              <a:t>1985)</a:t>
            </a:r>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a:t>
            </a:fld>
            <a:endParaRPr lang="tr-TR"/>
          </a:p>
        </p:txBody>
      </p:sp>
    </p:spTree>
    <p:extLst>
      <p:ext uri="{BB962C8B-B14F-4D97-AF65-F5344CB8AC3E}">
        <p14:creationId xmlns:p14="http://schemas.microsoft.com/office/powerpoint/2010/main" val="15762269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tr-TR" dirty="0"/>
              <a:t>Bu sistem uzun süreli bellek işlemesi yapabilir çünkü uzun süreli depolamanın çeşitli kortikal ve alt kortikal alanlardan gelen nöronal katkıları içerdiği bilinir (Penfield, 1968). Böyle bir devre nöranal olarak “flaş bellek anılarını” (Brown &amp; Kulik, 1977), sonuçsal olayların çok açık, uzun süren görsel anılarını kodlar. Korteksin görsel işleme alanları üzerinde kısmen dağılmış olan annenin yüzünün depolanmış görüntüsü prototipik bir primordiyal flaş belleği temsil eder. </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30</a:t>
            </a:fld>
            <a:endParaRPr lang="tr-TR"/>
          </a:p>
        </p:txBody>
      </p:sp>
    </p:spTree>
    <p:extLst>
      <p:ext uri="{BB962C8B-B14F-4D97-AF65-F5344CB8AC3E}">
        <p14:creationId xmlns:p14="http://schemas.microsoft.com/office/powerpoint/2010/main" val="41639866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tr-TR" dirty="0"/>
              <a:t>Buna çok benzeyen mühürlemenin nöral mekanizmasının bir modeli Horn ve McCabe (1984) tarafından ileri sürülmüştür. Perrett v.d.2nin (1982) yüz tanımanın nörobiyolojisi üzerine olan araştırmasından alıntı yaparak türe benzeyen bir nesne güçlü bir merkezi sinir sistemi tepkisi ortaya çıkarır. Bu etki özellikle seçici şekilde yüzlere tepki gösteren belirli nöronlardaki aktivitenin yüksek seviyelerinde dışa vurulur. Bu yazarlar bu görsel bilginin eş zamanlı olarak bütünleştirilmiş bir nöral ağın bileşenleri olan nöronları harekete geçirir.</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31</a:t>
            </a:fld>
            <a:endParaRPr lang="tr-TR"/>
          </a:p>
        </p:txBody>
      </p:sp>
    </p:spTree>
    <p:extLst>
      <p:ext uri="{BB962C8B-B14F-4D97-AF65-F5344CB8AC3E}">
        <p14:creationId xmlns:p14="http://schemas.microsoft.com/office/powerpoint/2010/main" val="2718738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Sosyoduygusal etkileşimler tarafından başlatılan erken, hızlı hareket eden nörokimyasal değişimlerin bu olayları izleyen bebeğin uyku durumlarında devam eden geç hareket eden biyokimyasal işlemler tarafından uzun vadeli depolamasına kazınmış olduğunu ileri sürüyorum. </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32</a:t>
            </a:fld>
            <a:endParaRPr lang="tr-TR"/>
          </a:p>
        </p:txBody>
      </p:sp>
    </p:spTree>
    <p:extLst>
      <p:ext uri="{BB962C8B-B14F-4D97-AF65-F5344CB8AC3E}">
        <p14:creationId xmlns:p14="http://schemas.microsoft.com/office/powerpoint/2010/main" val="17997138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tr-TR" dirty="0"/>
              <a:t>Yeni bir formülasyonda, Schwalbe (1991) bebeğe sürekli olarak uyarıcı tepkiler sağlayan dışsal nesnelerin-yüzler gibi- içsel temsillerinin gelişiminin bir modelini ileri sürmüştür. Bu fonksiyona aracılık eden öğeler bir “nöral ağ ya da bağlantı matriksi” içinde bulunur ve bu ağın mimarisinin yaratılması bebeğin beyni yoluyla “kritik gelişimsel birleşme yerlerinde” elektrokimyasal enerji vurumlarına bağlıdır. </a:t>
            </a:r>
          </a:p>
          <a:p>
            <a:r>
              <a:rPr lang="tr-TR" smtClean="0"/>
              <a:t>Bu </a:t>
            </a:r>
            <a:r>
              <a:rPr lang="tr-TR" dirty="0"/>
              <a:t>vurumlar beyin aracılığıyla aktığı için sinaptik bağlantılar kurulur ve güçlendirilir ve nöron gruplarının ateşleme oranları ayarlanır. Sonuç, belirli kinetik yolların kurularak bu örüntülerin gelecekteki enerji akışını yönlendirmesinin daha muhtemel kılmasıdır... Matriksin başlangıçtaki biçimi belirli tür bilginin daha sonraki yakalanış olasılığını etkileyebilir; onun ilk formu, farklı türlerdeki görüntünün (görsel, dokunsal, kokusal, işisel) yakalanabildiği canlılığı ve bütünlüğü etkileyebilir. (s. 280)</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33</a:t>
            </a:fld>
            <a:endParaRPr lang="tr-TR"/>
          </a:p>
        </p:txBody>
      </p:sp>
    </p:spTree>
    <p:extLst>
      <p:ext uri="{BB962C8B-B14F-4D97-AF65-F5344CB8AC3E}">
        <p14:creationId xmlns:p14="http://schemas.microsoft.com/office/powerpoint/2010/main" val="3963994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“Bilişsel şemalar ile aynı şekilde çalışan” yakalanan bu görüntü beynin “kendi içindeki bilgi akışının düzenli bir örüntüsünü düzenlemesini ve sürdürmesini” mümkün kılar (Schwalbe, 1991, s. 283).</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34</a:t>
            </a:fld>
            <a:endParaRPr lang="tr-TR"/>
          </a:p>
        </p:txBody>
      </p:sp>
    </p:spTree>
    <p:extLst>
      <p:ext uri="{BB962C8B-B14F-4D97-AF65-F5344CB8AC3E}">
        <p14:creationId xmlns:p14="http://schemas.microsoft.com/office/powerpoint/2010/main" val="3968100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smtClean="0"/>
              <a:t>İlk </a:t>
            </a:r>
            <a:r>
              <a:rPr lang="tr-TR" dirty="0"/>
              <a:t>yılın sonunda orbitofrontal korteksin anatomik olgunlaşması bilişsel ve bellek onksiyonlarında gelişimsel bir ilerlemeye olanak sağlar. </a:t>
            </a:r>
            <a:endParaRPr lang="tr-TR" dirty="0" smtClean="0"/>
          </a:p>
          <a:p>
            <a:r>
              <a:rPr lang="tr-TR" dirty="0" smtClean="0"/>
              <a:t>Bu </a:t>
            </a:r>
            <a:r>
              <a:rPr lang="tr-TR" dirty="0"/>
              <a:t>deneyime bağlı yapısal gelişimden kaynaklanan artan fonksiyonel etkinlik aynı zamanda bu korteksin yüzlerin soyut zihinsel görüntülerini üretmesine olanak sağlar. </a:t>
            </a:r>
            <a:endParaRPr lang="tr-TR" dirty="0" smtClean="0"/>
          </a:p>
          <a:p>
            <a:pPr>
              <a:buNone/>
            </a:pPr>
            <a:endParaRPr lang="tr-TR" dirty="0"/>
          </a:p>
        </p:txBody>
      </p:sp>
      <p:sp>
        <p:nvSpPr>
          <p:cNvPr id="2" name="Title 1"/>
          <p:cNvSpPr>
            <a:spLocks noGrp="1"/>
          </p:cNvSpPr>
          <p:nvPr>
            <p:ph type="title"/>
          </p:nvPr>
        </p:nvSpPr>
        <p:spPr/>
        <p:txBody>
          <a:bodyPr>
            <a:normAutofit/>
          </a:bodyPr>
          <a:lstStyle/>
          <a:p>
            <a:r>
              <a:rPr lang="tr-TR" dirty="0" smtClean="0"/>
              <a:t>ÖZET</a:t>
            </a:r>
            <a:endParaRPr lang="tr-TR" dirty="0"/>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35</a:t>
            </a:fld>
            <a:endParaRPr lang="tr-TR"/>
          </a:p>
        </p:txBody>
      </p:sp>
    </p:spTree>
    <p:extLst>
      <p:ext uri="{BB962C8B-B14F-4D97-AF65-F5344CB8AC3E}">
        <p14:creationId xmlns:p14="http://schemas.microsoft.com/office/powerpoint/2010/main" val="3562381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r-TR" dirty="0" smtClean="0"/>
              <a:t>Sonuç olarak, bu prefrontal sistem artık interaktif temsiller ya da bebeğin birincil bağlanma figürü ile olan duygulanımsal etkileşimlerinin içsel çalışma modellerini üretebilir. Bu içsel temsiller bebeğin bağlanma figürünün duygusal olarak anlamlı yüzüne fizyolojik-duygulanımsal tepkilerini kodlar.</a:t>
            </a:r>
          </a:p>
          <a:p>
            <a:pPr marL="0" indent="0">
              <a:buNone/>
            </a:pPr>
            <a:r>
              <a:rPr lang="tr-TR" dirty="0" smtClean="0"/>
              <a:t> Bu içsel temsillere annenin yokluğunda dahi düzenleyici amaçlar için erişilebilir.</a:t>
            </a:r>
          </a:p>
          <a:p>
            <a:pPr marL="0" indent="0">
              <a:buNone/>
            </a:pPr>
            <a:endParaRPr lang="tr-TR" dirty="0"/>
          </a:p>
        </p:txBody>
      </p:sp>
      <p:sp>
        <p:nvSpPr>
          <p:cNvPr id="2" name="Title 1"/>
          <p:cNvSpPr>
            <a:spLocks noGrp="1"/>
          </p:cNvSpPr>
          <p:nvPr>
            <p:ph type="title"/>
          </p:nvPr>
        </p:nvSpPr>
        <p:spPr/>
        <p:txBody>
          <a:bodyPr/>
          <a:lstStyle/>
          <a:p>
            <a:r>
              <a:rPr lang="tr-TR" smtClean="0"/>
              <a:t>ÖZET</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36</a:t>
            </a:fld>
            <a:endParaRPr lang="tr-TR"/>
          </a:p>
        </p:txBody>
      </p:sp>
    </p:spTree>
    <p:extLst>
      <p:ext uri="{BB962C8B-B14F-4D97-AF65-F5344CB8AC3E}">
        <p14:creationId xmlns:p14="http://schemas.microsoft.com/office/powerpoint/2010/main" val="33087883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tr-TR" dirty="0" smtClean="0"/>
              <a:t>Bu modeller anatomik olarak yüksek uyarımdaki sosyoduygulanımsal yüz yüze etkileşimler içerisinde mühürlenen dinamik kortikal-alt kortikal nöronal devreler içinde dışa vurulur. Orbitofrontal korteksteki dopaminerjik akson kollaterallerinin büyümesi ventral tegmental ön beyin-orta beyin limbik devrenin bir genişlemesini gösterir. Böylece bu devre artık frontolimbik korteksi içerir. Bu sinaptik güçlendirme işlemi bu devrenin farklı seviyelerdeki bileşenleri arasında bağlar üretir. Dolayısıyla, sabitleştirilmiş Hebb’in öne sürdüğü bir ağ oluşturur</a:t>
            </a:r>
            <a:endParaRPr lang="tr-TR" dirty="0"/>
          </a:p>
        </p:txBody>
      </p:sp>
      <p:sp>
        <p:nvSpPr>
          <p:cNvPr id="2" name="Title 1"/>
          <p:cNvSpPr>
            <a:spLocks noGrp="1"/>
          </p:cNvSpPr>
          <p:nvPr>
            <p:ph type="title"/>
          </p:nvPr>
        </p:nvSpPr>
        <p:spPr/>
        <p:txBody>
          <a:bodyPr/>
          <a:lstStyle/>
          <a:p>
            <a:r>
              <a:rPr lang="tr-TR" smtClean="0"/>
              <a:t>ÖZET</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37</a:t>
            </a:fld>
            <a:endParaRPr lang="tr-TR"/>
          </a:p>
        </p:txBody>
      </p:sp>
    </p:spTree>
    <p:extLst>
      <p:ext uri="{BB962C8B-B14F-4D97-AF65-F5344CB8AC3E}">
        <p14:creationId xmlns:p14="http://schemas.microsoft.com/office/powerpoint/2010/main" val="41756733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smtClean="0"/>
              <a:t>Bu </a:t>
            </a:r>
            <a:r>
              <a:rPr lang="tr-TR" dirty="0" smtClean="0"/>
              <a:t>durum yansıyan, öz-uyarıcı bir devreye olanak sağlar. Bu devrenin bileşenleri sinir sisteminin farklı seviyelerinde yüzlere tepki veren nöronlar içerirler. </a:t>
            </a:r>
          </a:p>
          <a:p>
            <a:r>
              <a:rPr lang="tr-TR" dirty="0" smtClean="0"/>
              <a:t>Orbitofrontal korteks anatomik olarak bu devrenin hiyerarşik olarak en üst noktasında konumlandırılmıştır ve bu özelliğine bağlı olarak bebeğin annenin yüzüne olan duygusal tepkilerine sınıflandırır, soyutlar, depolar ve son olarak düzenler. </a:t>
            </a:r>
            <a:endParaRPr lang="tr-TR" dirty="0"/>
          </a:p>
        </p:txBody>
      </p:sp>
      <p:sp>
        <p:nvSpPr>
          <p:cNvPr id="2" name="Title 1"/>
          <p:cNvSpPr>
            <a:spLocks noGrp="1"/>
          </p:cNvSpPr>
          <p:nvPr>
            <p:ph type="title"/>
          </p:nvPr>
        </p:nvSpPr>
        <p:spPr/>
        <p:txBody>
          <a:bodyPr/>
          <a:lstStyle/>
          <a:p>
            <a:r>
              <a:rPr lang="tr-TR" smtClean="0"/>
              <a:t>ÖZET</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38</a:t>
            </a:fld>
            <a:endParaRPr lang="tr-TR"/>
          </a:p>
        </p:txBody>
      </p:sp>
    </p:spTree>
    <p:extLst>
      <p:ext uri="{BB962C8B-B14F-4D97-AF65-F5344CB8AC3E}">
        <p14:creationId xmlns:p14="http://schemas.microsoft.com/office/powerpoint/2010/main" val="1431752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smtClean="0"/>
              <a:t>Uyarıcı nörotransmiter L-glutamat bu devrenin gelişiminde ve işlevinde önemli bir ro oynar. </a:t>
            </a:r>
            <a:r>
              <a:rPr lang="tr-TR" smtClean="0"/>
              <a:t>İnen orbitofrontal aksonlar ve ventral tegmental dopaminerjik dendritler arasındaki bağlantı bölgelerindeki hareketi serebral korteksin onun aracılığıyla duygulanımı düzenlediği bir mekanizmaya aracılık eder.     </a:t>
            </a:r>
          </a:p>
          <a:p>
            <a:endParaRPr lang="tr-TR"/>
          </a:p>
        </p:txBody>
      </p:sp>
      <p:sp>
        <p:nvSpPr>
          <p:cNvPr id="2" name="Title 1"/>
          <p:cNvSpPr>
            <a:spLocks noGrp="1"/>
          </p:cNvSpPr>
          <p:nvPr>
            <p:ph type="title"/>
          </p:nvPr>
        </p:nvSpPr>
        <p:spPr/>
        <p:txBody>
          <a:bodyPr/>
          <a:lstStyle/>
          <a:p>
            <a:r>
              <a:rPr lang="tr-TR" smtClean="0"/>
              <a:t>ÖZET</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39</a:t>
            </a:fld>
            <a:endParaRPr lang="tr-TR"/>
          </a:p>
        </p:txBody>
      </p:sp>
    </p:spTree>
    <p:extLst>
      <p:ext uri="{BB962C8B-B14F-4D97-AF65-F5344CB8AC3E}">
        <p14:creationId xmlns:p14="http://schemas.microsoft.com/office/powerpoint/2010/main" val="2613437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Birincil bağlanma figürünün temsili bir modelinin mühürlenmesiyle (Miller, Galanter &amp; Pribram, 1960; Piaget &amp; Inhelder, 1956; Young, 1964) bir kişiye ya da objeye duygulanımsal tepkiler bu kişi ya da objenin yokluğunda bile devam ettirilebilir. Tam olarak aynı mekanizma nesne değişmezliğine erişime dahil edilebilir.</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4</a:t>
            </a:fld>
            <a:endParaRPr lang="tr-TR"/>
          </a:p>
        </p:txBody>
      </p:sp>
    </p:spTree>
    <p:extLst>
      <p:ext uri="{BB962C8B-B14F-4D97-AF65-F5344CB8AC3E}">
        <p14:creationId xmlns:p14="http://schemas.microsoft.com/office/powerpoint/2010/main" val="40516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tr-TR" dirty="0"/>
              <a:t>Goldman-Rakic (Goldman-Rakic, Isseroff, Schwartz &amp; Bugbee, 1983) orbirfrontal korteksin bilişsel işlemini tanımlayan “gecikmiş tepkinin” (Goldman, 1971; Lawicka, Mishkin, Kreiner &amp; Brutkowski, 1966; Niki, Sakai &amp; Kubota, 1972) Piaget’in nesne kalıcılığına benzediğine işaret eder. Bu kapasitenin varlığı bireyin bir nesnenin zamanda ve uzayda sürekli var olduğunu kavramını idrak etmesini gösterir.</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5</a:t>
            </a:fld>
            <a:endParaRPr lang="tr-TR"/>
          </a:p>
        </p:txBody>
      </p:sp>
    </p:spTree>
    <p:extLst>
      <p:ext uri="{BB962C8B-B14F-4D97-AF65-F5344CB8AC3E}">
        <p14:creationId xmlns:p14="http://schemas.microsoft.com/office/powerpoint/2010/main" val="470017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Artık gecikmiş tepki fonksiyonunun, bireyin depolanmış bilgi ile, ki bu içselleştirilmiş temsili bellektir, davranışını yönlendirme, belirli tepkileri başlatma ve diğerlerini bastırma becerisinin altında yattığı kabul edilmektedir (Fuster, 1980). </a:t>
            </a:r>
          </a:p>
          <a:p>
            <a:endParaRPr lang="tr-TR" dirty="0"/>
          </a:p>
        </p:txBody>
      </p:sp>
      <p:sp>
        <p:nvSpPr>
          <p:cNvPr id="2" name="Title 1"/>
          <p:cNvSpPr>
            <a:spLocks noGrp="1"/>
          </p:cNvSpPr>
          <p:nvPr>
            <p:ph type="title"/>
          </p:nvPr>
        </p:nvSpPr>
        <p:spPr/>
        <p:txBody>
          <a:bodyPr/>
          <a:lstStyle/>
          <a:p>
            <a:r>
              <a:rPr lang="tr-TR" smtClean="0"/>
              <a:t>Gecikmiş Tepki Fonksiyonu</a:t>
            </a:r>
            <a:endParaRPr lang="tr-TR" dirty="0"/>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6</a:t>
            </a:fld>
            <a:endParaRPr lang="tr-TR"/>
          </a:p>
        </p:txBody>
      </p:sp>
    </p:spTree>
    <p:extLst>
      <p:ext uri="{BB962C8B-B14F-4D97-AF65-F5344CB8AC3E}">
        <p14:creationId xmlns:p14="http://schemas.microsoft.com/office/powerpoint/2010/main" val="2580782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Limbik substratlara bağlı bir kapasite olan temsili bellek (Post, 1992) temel olarak kritik bir adaptif fonksiyon olan davranışın düzenlenmesine dahil edilir (Goldman-Rakic, 1987b). Bu sonuç Schwalbe’nin (1991) dışsal nesnelerin içsel temsillerine nesne olmadığında bile bellek içerisinde dürtüleri fonksiyonel olarak düzenleyebilmek için erişilebileceği iddiasına benzemektedir. </a:t>
            </a:r>
          </a:p>
          <a:p>
            <a:endParaRPr lang="tr-TR" dirty="0"/>
          </a:p>
        </p:txBody>
      </p:sp>
      <p:sp>
        <p:nvSpPr>
          <p:cNvPr id="2" name="Title 1"/>
          <p:cNvSpPr>
            <a:spLocks noGrp="1"/>
          </p:cNvSpPr>
          <p:nvPr>
            <p:ph type="title"/>
          </p:nvPr>
        </p:nvSpPr>
        <p:spPr/>
        <p:txBody>
          <a:bodyPr/>
          <a:lstStyle/>
          <a:p>
            <a:r>
              <a:rPr lang="tr-TR"/>
              <a:t>NÖROKİMYASAL </a:t>
            </a:r>
            <a:r>
              <a:rPr lang="tr-TR" smtClean="0"/>
              <a:t>DEVRE</a:t>
            </a:r>
            <a:endParaRPr lang="tr-TR" dirty="0"/>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7</a:t>
            </a:fld>
            <a:endParaRPr lang="tr-TR"/>
          </a:p>
        </p:txBody>
      </p:sp>
    </p:spTree>
    <p:extLst>
      <p:ext uri="{BB962C8B-B14F-4D97-AF65-F5344CB8AC3E}">
        <p14:creationId xmlns:p14="http://schemas.microsoft.com/office/powerpoint/2010/main" val="3948977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a:t>Nesne </a:t>
            </a:r>
            <a:r>
              <a:rPr lang="tr-TR" smtClean="0"/>
              <a:t>sürekliliğinin gelişimsel </a:t>
            </a:r>
            <a:r>
              <a:rPr lang="tr-TR" dirty="0"/>
              <a:t>ilerlemesi 7 </a:t>
            </a:r>
            <a:r>
              <a:rPr lang="tr-TR" baseline="30000" dirty="0"/>
              <a:t>2/1</a:t>
            </a:r>
            <a:r>
              <a:rPr lang="tr-TR" dirty="0"/>
              <a:t> ile 12. aylar arasında gerçekleşir (Diamond &amp; Doar, 1989). Bu aynı dönemin bebeğin hafızasının gelişiminde bir dönüm noktası olduğu bilinir (Rovee-Collier &amp; Fagan, 1981; Schacter &amp; Moscovich, 1984).</a:t>
            </a:r>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8</a:t>
            </a:fld>
            <a:endParaRPr lang="tr-TR"/>
          </a:p>
        </p:txBody>
      </p:sp>
    </p:spTree>
    <p:extLst>
      <p:ext uri="{BB962C8B-B14F-4D97-AF65-F5344CB8AC3E}">
        <p14:creationId xmlns:p14="http://schemas.microsoft.com/office/powerpoint/2010/main" val="646784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tr-TR" dirty="0"/>
              <a:t>Bu bölümün ilk kısmında bağlanma ilişkilerinin içsel çalışma modelleri olarak bilinen duygulanım düzenleyici interaktif temsillerin üretilmesinde orbital prefrontal korteksin rolünü tartışmaktayım. Daha sonra bu modellerin altında yatan dinamik devrelerin mühürlenmesi ile ilgili olan güncel nörokimyasal bilgiler sunuyorum. </a:t>
            </a:r>
          </a:p>
          <a:p>
            <a:endParaRPr lang="tr-TR" dirty="0"/>
          </a:p>
        </p:txBody>
      </p:sp>
      <p:sp>
        <p:nvSpPr>
          <p:cNvPr id="2" name="Title 1"/>
          <p:cNvSpPr>
            <a:spLocks noGrp="1"/>
          </p:cNvSpPr>
          <p:nvPr>
            <p:ph type="title"/>
          </p:nvPr>
        </p:nvSpPr>
        <p:spPr/>
        <p:txBody>
          <a:bodyPr/>
          <a:lstStyle/>
          <a:p>
            <a:r>
              <a:rPr lang="tr-TR" sz="4000" smtClean="0"/>
              <a:t>NÖROKİMYASAL DEVRE</a:t>
            </a:r>
            <a:endParaRPr lang="tr-TR"/>
          </a:p>
        </p:txBody>
      </p:sp>
      <p:sp>
        <p:nvSpPr>
          <p:cNvPr id="4" name="Date Placeholder 3"/>
          <p:cNvSpPr>
            <a:spLocks noGrp="1"/>
          </p:cNvSpPr>
          <p:nvPr>
            <p:ph type="dt" sz="half" idx="10"/>
          </p:nvPr>
        </p:nvSpPr>
        <p:spPr/>
        <p:txBody>
          <a:bodyPr/>
          <a:lstStyle/>
          <a:p>
            <a:r>
              <a:rPr lang="tr-TR" smtClean="0"/>
              <a:t>02.09.2011</a:t>
            </a:r>
            <a:endParaRPr lang="tr-TR"/>
          </a:p>
        </p:txBody>
      </p:sp>
      <p:sp>
        <p:nvSpPr>
          <p:cNvPr id="5" name="Footer Placeholder 4"/>
          <p:cNvSpPr>
            <a:spLocks noGrp="1"/>
          </p:cNvSpPr>
          <p:nvPr>
            <p:ph type="ftr" sz="quarter" idx="11"/>
          </p:nvPr>
        </p:nvSpPr>
        <p:spPr/>
        <p:txBody>
          <a:bodyPr/>
          <a:lstStyle/>
          <a:p>
            <a:r>
              <a:rPr lang="tr-TR" smtClean="0"/>
              <a:t>Tahir ÖZAKKAŞ Psikoterapi Enstitüsü /Darıca 2011</a:t>
            </a:r>
            <a:endParaRPr lang="tr-TR"/>
          </a:p>
        </p:txBody>
      </p:sp>
      <p:sp>
        <p:nvSpPr>
          <p:cNvPr id="6" name="Slide Number Placeholder 5"/>
          <p:cNvSpPr>
            <a:spLocks noGrp="1"/>
          </p:cNvSpPr>
          <p:nvPr>
            <p:ph type="sldNum" sz="quarter" idx="12"/>
          </p:nvPr>
        </p:nvSpPr>
        <p:spPr/>
        <p:txBody>
          <a:bodyPr/>
          <a:lstStyle/>
          <a:p>
            <a:fld id="{667989F2-BE43-431E-9FD3-0D8C8D6FB3BE}" type="slidenum">
              <a:rPr lang="tr-TR" smtClean="0"/>
              <a:pPr/>
              <a:t>9</a:t>
            </a:fld>
            <a:endParaRPr lang="tr-TR"/>
          </a:p>
        </p:txBody>
      </p:sp>
    </p:spTree>
    <p:extLst>
      <p:ext uri="{BB962C8B-B14F-4D97-AF65-F5344CB8AC3E}">
        <p14:creationId xmlns:p14="http://schemas.microsoft.com/office/powerpoint/2010/main" val="12077221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62</TotalTime>
  <Words>2442</Words>
  <Application>Microsoft Office PowerPoint</Application>
  <PresentationFormat>On-screen Show (4:3)</PresentationFormat>
  <Paragraphs>207</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Concourse</vt:lpstr>
      <vt:lpstr>DuygulanImIn Düzenlenmesİ ve Kİşİlİğİn Temellerİ Duygusal Gelişimin Nörobiyolojisi  BÖLÜM 13 MÜHÜRLENMİŞ ETKİLEŞİMSEL TEMSİLLERİN NÖROKİMYASAL DEVRESİ </vt:lpstr>
      <vt:lpstr>NÖROKİMYASAL DEVRE</vt:lpstr>
      <vt:lpstr>NÖROKİMYASAL DEVRE</vt:lpstr>
      <vt:lpstr>NÖROKİMYASAL DEVRE</vt:lpstr>
      <vt:lpstr>NÖROKİMYASAL DEVRE</vt:lpstr>
      <vt:lpstr>Gecikmiş Tepki Fonksiyonu</vt:lpstr>
      <vt:lpstr>NÖROKİMYASAL DEVRE</vt:lpstr>
      <vt:lpstr>NÖROKİMYASAL DEVRE</vt:lpstr>
      <vt:lpstr>NÖROKİMYASAL DEVRE</vt:lpstr>
      <vt:lpstr>DUYGULANIM DÜZENLEYİCİ İÇSEL TEMSİLLERİN ORBİTOFRONTAL ÜRETİMİ  </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PowerPoint Presentation</vt:lpstr>
      <vt:lpstr>NÖROKİMYASAL DEVRE</vt:lpstr>
      <vt:lpstr>NÖROKİMYASAL DEVRE</vt:lpstr>
      <vt:lpstr>NÖROKİMYASAL DEVRE</vt:lpstr>
      <vt:lpstr>NÖROKİMYASAL DEVRE</vt:lpstr>
      <vt:lpstr>NÖROKİMYASAL DEVRE</vt:lpstr>
      <vt:lpstr>NÖROKİMYASAL DEVRE</vt:lpstr>
      <vt:lpstr>NÖROKİMYASAL DEVRE</vt:lpstr>
      <vt:lpstr>NÖROKİMYASAL DEVRE</vt:lpstr>
      <vt:lpstr>ÖZET</vt:lpstr>
      <vt:lpstr>ÖZET</vt:lpstr>
      <vt:lpstr>ÖZET</vt:lpstr>
      <vt:lpstr>ÖZET</vt:lpstr>
      <vt:lpstr>ÖZET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DuygulanImIn Düzenlenmesİ ve Kİşİlİğİn Temellerİ Duygusal Gelişimin Nörobiyolojisi BÖLÜM 13 Mühürlenmiş Etkileşimsel Temsillerin Nörokimyasal Devreleşmesi    </dc:title>
  <dc:creator>Tahir Özakkaş</dc:creator>
  <cp:lastModifiedBy>Tahir Özakkaş</cp:lastModifiedBy>
  <cp:revision>11</cp:revision>
  <dcterms:created xsi:type="dcterms:W3CDTF">2011-07-15T22:26:06Z</dcterms:created>
  <dcterms:modified xsi:type="dcterms:W3CDTF">2011-09-01T21:12:45Z</dcterms:modified>
</cp:coreProperties>
</file>